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7" r:id="rId3"/>
    <p:sldId id="258" r:id="rId4"/>
    <p:sldId id="264" r:id="rId5"/>
    <p:sldId id="259" r:id="rId6"/>
    <p:sldId id="260" r:id="rId7"/>
    <p:sldId id="268" r:id="rId8"/>
    <p:sldId id="265" r:id="rId9"/>
    <p:sldId id="266" r:id="rId10"/>
    <p:sldId id="278" r:id="rId11"/>
    <p:sldId id="267" r:id="rId12"/>
    <p:sldId id="269" r:id="rId13"/>
    <p:sldId id="270" r:id="rId14"/>
    <p:sldId id="271" r:id="rId15"/>
    <p:sldId id="272" r:id="rId16"/>
    <p:sldId id="261" r:id="rId17"/>
    <p:sldId id="275" r:id="rId18"/>
    <p:sldId id="277" r:id="rId19"/>
    <p:sldId id="276" r:id="rId20"/>
    <p:sldId id="273" r:id="rId21"/>
    <p:sldId id="274" r:id="rId22"/>
    <p:sldId id="2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90"/>
    <p:restoredTop sz="94660"/>
  </p:normalViewPr>
  <p:slideViewPr>
    <p:cSldViewPr snapToGrid="0">
      <p:cViewPr varScale="1">
        <p:scale>
          <a:sx n="123" d="100"/>
          <a:sy n="123" d="100"/>
        </p:scale>
        <p:origin x="46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758021-F712-43F0-A4B9-8B0BF13F7F3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C8419CE-A9CA-4F4E-B16F-35E0E89EA5AC}">
      <dgm:prSet/>
      <dgm:spPr/>
      <dgm:t>
        <a:bodyPr/>
        <a:lstStyle/>
        <a:p>
          <a:pPr>
            <a:lnSpc>
              <a:spcPct val="100000"/>
            </a:lnSpc>
          </a:pPr>
          <a:r>
            <a:rPr lang="en-US"/>
            <a:t>Primary motivation behind analyzing the Amazon Products Dataset is to leverage big data to gain insights into market dynamics </a:t>
          </a:r>
        </a:p>
      </dgm:t>
    </dgm:pt>
    <dgm:pt modelId="{140C7199-C319-4D4F-B5BE-2F213050BEE9}" type="parTrans" cxnId="{F04DBF48-00E6-40E6-92B7-D8789BFF661F}">
      <dgm:prSet/>
      <dgm:spPr/>
      <dgm:t>
        <a:bodyPr/>
        <a:lstStyle/>
        <a:p>
          <a:endParaRPr lang="en-US"/>
        </a:p>
      </dgm:t>
    </dgm:pt>
    <dgm:pt modelId="{B6CCDA61-896B-4FDB-8C8A-EA47FD9DA208}" type="sibTrans" cxnId="{F04DBF48-00E6-40E6-92B7-D8789BFF661F}">
      <dgm:prSet/>
      <dgm:spPr/>
      <dgm:t>
        <a:bodyPr/>
        <a:lstStyle/>
        <a:p>
          <a:endParaRPr lang="en-US"/>
        </a:p>
      </dgm:t>
    </dgm:pt>
    <dgm:pt modelId="{C10D49D0-FD0E-4B11-9ACD-53091EB81DCD}">
      <dgm:prSet/>
      <dgm:spPr/>
      <dgm:t>
        <a:bodyPr/>
        <a:lstStyle/>
        <a:p>
          <a:pPr>
            <a:lnSpc>
              <a:spcPct val="100000"/>
            </a:lnSpc>
          </a:pPr>
          <a:r>
            <a:rPr lang="en-US"/>
            <a:t>The dataset is a goldmine for understanding how different products perform, which categories are most popular, and what pricing strategies might be most effective. </a:t>
          </a:r>
        </a:p>
      </dgm:t>
    </dgm:pt>
    <dgm:pt modelId="{7A4BE387-C759-4C21-90F1-EED0B0688B13}" type="parTrans" cxnId="{220A5C52-D018-42A4-BF92-9F0C44D29BF6}">
      <dgm:prSet/>
      <dgm:spPr/>
      <dgm:t>
        <a:bodyPr/>
        <a:lstStyle/>
        <a:p>
          <a:endParaRPr lang="en-US"/>
        </a:p>
      </dgm:t>
    </dgm:pt>
    <dgm:pt modelId="{1B2F0938-9DF7-4379-A8F9-580A67831F2D}" type="sibTrans" cxnId="{220A5C52-D018-42A4-BF92-9F0C44D29BF6}">
      <dgm:prSet/>
      <dgm:spPr/>
      <dgm:t>
        <a:bodyPr/>
        <a:lstStyle/>
        <a:p>
          <a:endParaRPr lang="en-US"/>
        </a:p>
      </dgm:t>
    </dgm:pt>
    <dgm:pt modelId="{39E36339-278E-4428-9EA0-FCFA6E8382A0}">
      <dgm:prSet/>
      <dgm:spPr/>
      <dgm:t>
        <a:bodyPr/>
        <a:lstStyle/>
        <a:p>
          <a:pPr>
            <a:lnSpc>
              <a:spcPct val="100000"/>
            </a:lnSpc>
          </a:pPr>
          <a:r>
            <a:rPr lang="en-US"/>
            <a:t>For businesses and retailers, these insights are invaluable for strategizing and optimizing their product offerings and pricing models to meet consumer demand and stay competitive.</a:t>
          </a:r>
        </a:p>
      </dgm:t>
    </dgm:pt>
    <dgm:pt modelId="{7C62683C-88C5-451F-8AB9-294DB228860A}" type="parTrans" cxnId="{1A11564C-68BD-42B0-9C47-486732A9CDA1}">
      <dgm:prSet/>
      <dgm:spPr/>
      <dgm:t>
        <a:bodyPr/>
        <a:lstStyle/>
        <a:p>
          <a:endParaRPr lang="en-US"/>
        </a:p>
      </dgm:t>
    </dgm:pt>
    <dgm:pt modelId="{542B67C2-4ADE-4DF6-838D-C9C4D40D1AC7}" type="sibTrans" cxnId="{1A11564C-68BD-42B0-9C47-486732A9CDA1}">
      <dgm:prSet/>
      <dgm:spPr/>
      <dgm:t>
        <a:bodyPr/>
        <a:lstStyle/>
        <a:p>
          <a:endParaRPr lang="en-US"/>
        </a:p>
      </dgm:t>
    </dgm:pt>
    <dgm:pt modelId="{6645F145-0F87-42B1-AE88-C0EBA3D8ADF1}" type="pres">
      <dgm:prSet presAssocID="{10758021-F712-43F0-A4B9-8B0BF13F7F3B}" presName="root" presStyleCnt="0">
        <dgm:presLayoutVars>
          <dgm:dir/>
          <dgm:resizeHandles val="exact"/>
        </dgm:presLayoutVars>
      </dgm:prSet>
      <dgm:spPr/>
    </dgm:pt>
    <dgm:pt modelId="{BEB26A3A-9527-40BB-B27F-39442FE1FFB8}" type="pres">
      <dgm:prSet presAssocID="{7C8419CE-A9CA-4F4E-B16F-35E0E89EA5AC}" presName="compNode" presStyleCnt="0"/>
      <dgm:spPr/>
    </dgm:pt>
    <dgm:pt modelId="{D56A6BE6-F03D-4707-B74F-9271CFAE2A0B}" type="pres">
      <dgm:prSet presAssocID="{7C8419CE-A9CA-4F4E-B16F-35E0E89EA5AC}" presName="bgRect" presStyleLbl="bgShp" presStyleIdx="0" presStyleCnt="3"/>
      <dgm:spPr/>
    </dgm:pt>
    <dgm:pt modelId="{53090245-B08E-45A3-B0E1-479437AA94FA}" type="pres">
      <dgm:prSet presAssocID="{7C8419CE-A9CA-4F4E-B16F-35E0E89EA5A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17413EA2-6D7F-4D4B-929A-8D983E4A9B4B}" type="pres">
      <dgm:prSet presAssocID="{7C8419CE-A9CA-4F4E-B16F-35E0E89EA5AC}" presName="spaceRect" presStyleCnt="0"/>
      <dgm:spPr/>
    </dgm:pt>
    <dgm:pt modelId="{8EFE59DE-1C0F-4B2B-88F4-DF47A69FCAF1}" type="pres">
      <dgm:prSet presAssocID="{7C8419CE-A9CA-4F4E-B16F-35E0E89EA5AC}" presName="parTx" presStyleLbl="revTx" presStyleIdx="0" presStyleCnt="3">
        <dgm:presLayoutVars>
          <dgm:chMax val="0"/>
          <dgm:chPref val="0"/>
        </dgm:presLayoutVars>
      </dgm:prSet>
      <dgm:spPr/>
    </dgm:pt>
    <dgm:pt modelId="{1F4971D0-51F9-4334-92C6-7D3BA9A8EE52}" type="pres">
      <dgm:prSet presAssocID="{B6CCDA61-896B-4FDB-8C8A-EA47FD9DA208}" presName="sibTrans" presStyleCnt="0"/>
      <dgm:spPr/>
    </dgm:pt>
    <dgm:pt modelId="{C853CFF8-F5EF-401E-B691-ECD600DEEB69}" type="pres">
      <dgm:prSet presAssocID="{C10D49D0-FD0E-4B11-9ACD-53091EB81DCD}" presName="compNode" presStyleCnt="0"/>
      <dgm:spPr/>
    </dgm:pt>
    <dgm:pt modelId="{A86B5440-B6B2-42BF-94C4-29C05DEA7DC2}" type="pres">
      <dgm:prSet presAssocID="{C10D49D0-FD0E-4B11-9ACD-53091EB81DCD}" presName="bgRect" presStyleLbl="bgShp" presStyleIdx="1" presStyleCnt="3"/>
      <dgm:spPr/>
    </dgm:pt>
    <dgm:pt modelId="{53D8A3A3-DC9F-4E0A-AEB6-CC8C7BB19AFF}" type="pres">
      <dgm:prSet presAssocID="{C10D49D0-FD0E-4B11-9ACD-53091EB81D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7DE264FB-98E1-44E0-8644-3BE4CD86EABD}" type="pres">
      <dgm:prSet presAssocID="{C10D49D0-FD0E-4B11-9ACD-53091EB81DCD}" presName="spaceRect" presStyleCnt="0"/>
      <dgm:spPr/>
    </dgm:pt>
    <dgm:pt modelId="{72FF3C48-70ED-407E-BB67-E1FEDC8ADBF3}" type="pres">
      <dgm:prSet presAssocID="{C10D49D0-FD0E-4B11-9ACD-53091EB81DCD}" presName="parTx" presStyleLbl="revTx" presStyleIdx="1" presStyleCnt="3">
        <dgm:presLayoutVars>
          <dgm:chMax val="0"/>
          <dgm:chPref val="0"/>
        </dgm:presLayoutVars>
      </dgm:prSet>
      <dgm:spPr/>
    </dgm:pt>
    <dgm:pt modelId="{767E0015-85BD-427F-A19F-CE7961AAFDA4}" type="pres">
      <dgm:prSet presAssocID="{1B2F0938-9DF7-4379-A8F9-580A67831F2D}" presName="sibTrans" presStyleCnt="0"/>
      <dgm:spPr/>
    </dgm:pt>
    <dgm:pt modelId="{FAF4B848-61B3-4C73-9E2D-A257B0EA1A69}" type="pres">
      <dgm:prSet presAssocID="{39E36339-278E-4428-9EA0-FCFA6E8382A0}" presName="compNode" presStyleCnt="0"/>
      <dgm:spPr/>
    </dgm:pt>
    <dgm:pt modelId="{96577A4E-0DBA-4180-A8D2-EE2F4CC59EA9}" type="pres">
      <dgm:prSet presAssocID="{39E36339-278E-4428-9EA0-FCFA6E8382A0}" presName="bgRect" presStyleLbl="bgShp" presStyleIdx="2" presStyleCnt="3"/>
      <dgm:spPr/>
    </dgm:pt>
    <dgm:pt modelId="{F4429CF7-2857-4814-8BE7-BC7C50253DE9}" type="pres">
      <dgm:prSet presAssocID="{39E36339-278E-4428-9EA0-FCFA6E8382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iosk"/>
        </a:ext>
      </dgm:extLst>
    </dgm:pt>
    <dgm:pt modelId="{89A0FB98-D0DF-4892-B51E-9CCBBB099AAB}" type="pres">
      <dgm:prSet presAssocID="{39E36339-278E-4428-9EA0-FCFA6E8382A0}" presName="spaceRect" presStyleCnt="0"/>
      <dgm:spPr/>
    </dgm:pt>
    <dgm:pt modelId="{AF8D68BA-C58E-42DA-91AC-10F13A11A76E}" type="pres">
      <dgm:prSet presAssocID="{39E36339-278E-4428-9EA0-FCFA6E8382A0}" presName="parTx" presStyleLbl="revTx" presStyleIdx="2" presStyleCnt="3">
        <dgm:presLayoutVars>
          <dgm:chMax val="0"/>
          <dgm:chPref val="0"/>
        </dgm:presLayoutVars>
      </dgm:prSet>
      <dgm:spPr/>
    </dgm:pt>
  </dgm:ptLst>
  <dgm:cxnLst>
    <dgm:cxn modelId="{2393000A-5D2C-43E0-893E-E9B71DC524C1}" type="presOf" srcId="{39E36339-278E-4428-9EA0-FCFA6E8382A0}" destId="{AF8D68BA-C58E-42DA-91AC-10F13A11A76E}" srcOrd="0" destOrd="0" presId="urn:microsoft.com/office/officeart/2018/2/layout/IconVerticalSolidList"/>
    <dgm:cxn modelId="{184E2423-2EEE-4E57-ABFF-118BB4E26710}" type="presOf" srcId="{10758021-F712-43F0-A4B9-8B0BF13F7F3B}" destId="{6645F145-0F87-42B1-AE88-C0EBA3D8ADF1}" srcOrd="0" destOrd="0" presId="urn:microsoft.com/office/officeart/2018/2/layout/IconVerticalSolidList"/>
    <dgm:cxn modelId="{CA69922D-7A3B-469F-9A3C-003C7DDA16BF}" type="presOf" srcId="{7C8419CE-A9CA-4F4E-B16F-35E0E89EA5AC}" destId="{8EFE59DE-1C0F-4B2B-88F4-DF47A69FCAF1}" srcOrd="0" destOrd="0" presId="urn:microsoft.com/office/officeart/2018/2/layout/IconVerticalSolidList"/>
    <dgm:cxn modelId="{F04DBF48-00E6-40E6-92B7-D8789BFF661F}" srcId="{10758021-F712-43F0-A4B9-8B0BF13F7F3B}" destId="{7C8419CE-A9CA-4F4E-B16F-35E0E89EA5AC}" srcOrd="0" destOrd="0" parTransId="{140C7199-C319-4D4F-B5BE-2F213050BEE9}" sibTransId="{B6CCDA61-896B-4FDB-8C8A-EA47FD9DA208}"/>
    <dgm:cxn modelId="{1A11564C-68BD-42B0-9C47-486732A9CDA1}" srcId="{10758021-F712-43F0-A4B9-8B0BF13F7F3B}" destId="{39E36339-278E-4428-9EA0-FCFA6E8382A0}" srcOrd="2" destOrd="0" parTransId="{7C62683C-88C5-451F-8AB9-294DB228860A}" sibTransId="{542B67C2-4ADE-4DF6-838D-C9C4D40D1AC7}"/>
    <dgm:cxn modelId="{220A5C52-D018-42A4-BF92-9F0C44D29BF6}" srcId="{10758021-F712-43F0-A4B9-8B0BF13F7F3B}" destId="{C10D49D0-FD0E-4B11-9ACD-53091EB81DCD}" srcOrd="1" destOrd="0" parTransId="{7A4BE387-C759-4C21-90F1-EED0B0688B13}" sibTransId="{1B2F0938-9DF7-4379-A8F9-580A67831F2D}"/>
    <dgm:cxn modelId="{CB484BC3-8F73-4924-BD4F-7C142BA6DD9C}" type="presOf" srcId="{C10D49D0-FD0E-4B11-9ACD-53091EB81DCD}" destId="{72FF3C48-70ED-407E-BB67-E1FEDC8ADBF3}" srcOrd="0" destOrd="0" presId="urn:microsoft.com/office/officeart/2018/2/layout/IconVerticalSolidList"/>
    <dgm:cxn modelId="{7F30318C-0C15-4476-8942-1EC0FB22B2C9}" type="presParOf" srcId="{6645F145-0F87-42B1-AE88-C0EBA3D8ADF1}" destId="{BEB26A3A-9527-40BB-B27F-39442FE1FFB8}" srcOrd="0" destOrd="0" presId="urn:microsoft.com/office/officeart/2018/2/layout/IconVerticalSolidList"/>
    <dgm:cxn modelId="{9A7DF572-F67E-4A91-A176-3F4EA13086BA}" type="presParOf" srcId="{BEB26A3A-9527-40BB-B27F-39442FE1FFB8}" destId="{D56A6BE6-F03D-4707-B74F-9271CFAE2A0B}" srcOrd="0" destOrd="0" presId="urn:microsoft.com/office/officeart/2018/2/layout/IconVerticalSolidList"/>
    <dgm:cxn modelId="{A371BD8E-293E-4930-A529-17ACEFCE7034}" type="presParOf" srcId="{BEB26A3A-9527-40BB-B27F-39442FE1FFB8}" destId="{53090245-B08E-45A3-B0E1-479437AA94FA}" srcOrd="1" destOrd="0" presId="urn:microsoft.com/office/officeart/2018/2/layout/IconVerticalSolidList"/>
    <dgm:cxn modelId="{1F5172D8-BE70-47A0-AC43-D5B907D715B3}" type="presParOf" srcId="{BEB26A3A-9527-40BB-B27F-39442FE1FFB8}" destId="{17413EA2-6D7F-4D4B-929A-8D983E4A9B4B}" srcOrd="2" destOrd="0" presId="urn:microsoft.com/office/officeart/2018/2/layout/IconVerticalSolidList"/>
    <dgm:cxn modelId="{7D435561-E2AA-48B1-B2CA-B5B7AE4A07D7}" type="presParOf" srcId="{BEB26A3A-9527-40BB-B27F-39442FE1FFB8}" destId="{8EFE59DE-1C0F-4B2B-88F4-DF47A69FCAF1}" srcOrd="3" destOrd="0" presId="urn:microsoft.com/office/officeart/2018/2/layout/IconVerticalSolidList"/>
    <dgm:cxn modelId="{B7A32CFB-7299-4A04-B860-772B7B038FFA}" type="presParOf" srcId="{6645F145-0F87-42B1-AE88-C0EBA3D8ADF1}" destId="{1F4971D0-51F9-4334-92C6-7D3BA9A8EE52}" srcOrd="1" destOrd="0" presId="urn:microsoft.com/office/officeart/2018/2/layout/IconVerticalSolidList"/>
    <dgm:cxn modelId="{9FE9EA8D-A346-4B26-AD7B-C1568E37FADB}" type="presParOf" srcId="{6645F145-0F87-42B1-AE88-C0EBA3D8ADF1}" destId="{C853CFF8-F5EF-401E-B691-ECD600DEEB69}" srcOrd="2" destOrd="0" presId="urn:microsoft.com/office/officeart/2018/2/layout/IconVerticalSolidList"/>
    <dgm:cxn modelId="{EA9516EC-F2E3-4D8D-A4C2-E3C2733CC842}" type="presParOf" srcId="{C853CFF8-F5EF-401E-B691-ECD600DEEB69}" destId="{A86B5440-B6B2-42BF-94C4-29C05DEA7DC2}" srcOrd="0" destOrd="0" presId="urn:microsoft.com/office/officeart/2018/2/layout/IconVerticalSolidList"/>
    <dgm:cxn modelId="{E256D59D-3C3D-4988-B939-447EC612A2C1}" type="presParOf" srcId="{C853CFF8-F5EF-401E-B691-ECD600DEEB69}" destId="{53D8A3A3-DC9F-4E0A-AEB6-CC8C7BB19AFF}" srcOrd="1" destOrd="0" presId="urn:microsoft.com/office/officeart/2018/2/layout/IconVerticalSolidList"/>
    <dgm:cxn modelId="{3AA7E6B7-4F4D-482E-9F45-EA877039C4E1}" type="presParOf" srcId="{C853CFF8-F5EF-401E-B691-ECD600DEEB69}" destId="{7DE264FB-98E1-44E0-8644-3BE4CD86EABD}" srcOrd="2" destOrd="0" presId="urn:microsoft.com/office/officeart/2018/2/layout/IconVerticalSolidList"/>
    <dgm:cxn modelId="{35C0273A-2945-4F6C-9AE5-9F11FCDE512C}" type="presParOf" srcId="{C853CFF8-F5EF-401E-B691-ECD600DEEB69}" destId="{72FF3C48-70ED-407E-BB67-E1FEDC8ADBF3}" srcOrd="3" destOrd="0" presId="urn:microsoft.com/office/officeart/2018/2/layout/IconVerticalSolidList"/>
    <dgm:cxn modelId="{F91CC5F5-0E83-420F-BE5F-1ADCAFFD3322}" type="presParOf" srcId="{6645F145-0F87-42B1-AE88-C0EBA3D8ADF1}" destId="{767E0015-85BD-427F-A19F-CE7961AAFDA4}" srcOrd="3" destOrd="0" presId="urn:microsoft.com/office/officeart/2018/2/layout/IconVerticalSolidList"/>
    <dgm:cxn modelId="{33C89573-14C3-41B8-A4F5-7CD84D23B422}" type="presParOf" srcId="{6645F145-0F87-42B1-AE88-C0EBA3D8ADF1}" destId="{FAF4B848-61B3-4C73-9E2D-A257B0EA1A69}" srcOrd="4" destOrd="0" presId="urn:microsoft.com/office/officeart/2018/2/layout/IconVerticalSolidList"/>
    <dgm:cxn modelId="{6D37113B-FB9D-4A48-915A-89D1039837A6}" type="presParOf" srcId="{FAF4B848-61B3-4C73-9E2D-A257B0EA1A69}" destId="{96577A4E-0DBA-4180-A8D2-EE2F4CC59EA9}" srcOrd="0" destOrd="0" presId="urn:microsoft.com/office/officeart/2018/2/layout/IconVerticalSolidList"/>
    <dgm:cxn modelId="{0D428604-7A9C-4B26-A45A-6E819197D31B}" type="presParOf" srcId="{FAF4B848-61B3-4C73-9E2D-A257B0EA1A69}" destId="{F4429CF7-2857-4814-8BE7-BC7C50253DE9}" srcOrd="1" destOrd="0" presId="urn:microsoft.com/office/officeart/2018/2/layout/IconVerticalSolidList"/>
    <dgm:cxn modelId="{1F7C8180-AD8D-4D5B-B68B-E9C977A62113}" type="presParOf" srcId="{FAF4B848-61B3-4C73-9E2D-A257B0EA1A69}" destId="{89A0FB98-D0DF-4892-B51E-9CCBBB099AAB}" srcOrd="2" destOrd="0" presId="urn:microsoft.com/office/officeart/2018/2/layout/IconVerticalSolidList"/>
    <dgm:cxn modelId="{2AAF76F9-9C6F-47E2-9090-CF2C316587C5}" type="presParOf" srcId="{FAF4B848-61B3-4C73-9E2D-A257B0EA1A69}" destId="{AF8D68BA-C58E-42DA-91AC-10F13A11A76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BBD1EF-3D5E-456A-B234-CAC0948F65F0}"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CD63E2BD-C0EF-4C06-A09F-428DDE6246DE}">
      <dgm:prSet/>
      <dgm:spPr/>
      <dgm:t>
        <a:bodyPr/>
        <a:lstStyle/>
        <a:p>
          <a:pPr>
            <a:lnSpc>
              <a:spcPct val="100000"/>
            </a:lnSpc>
          </a:pPr>
          <a:r>
            <a:rPr lang="en-US" b="1"/>
            <a:t>Data Analysis:</a:t>
          </a:r>
          <a:r>
            <a:rPr lang="en-US"/>
            <a:t> Performing a thorough exploratory data analysis (EDA) to understand the dataset's structure, content, and the relationships between different variables.</a:t>
          </a:r>
        </a:p>
      </dgm:t>
    </dgm:pt>
    <dgm:pt modelId="{162B77DD-C5E6-4F6D-BB61-04E61E9B06DD}" type="parTrans" cxnId="{ADB00B24-D002-405F-BC82-2B93534F99AD}">
      <dgm:prSet/>
      <dgm:spPr/>
      <dgm:t>
        <a:bodyPr/>
        <a:lstStyle/>
        <a:p>
          <a:endParaRPr lang="en-US"/>
        </a:p>
      </dgm:t>
    </dgm:pt>
    <dgm:pt modelId="{7D9E40A4-AD81-45C1-B760-337A166AC0BB}" type="sibTrans" cxnId="{ADB00B24-D002-405F-BC82-2B93534F99AD}">
      <dgm:prSet/>
      <dgm:spPr/>
      <dgm:t>
        <a:bodyPr/>
        <a:lstStyle/>
        <a:p>
          <a:endParaRPr lang="en-US"/>
        </a:p>
      </dgm:t>
    </dgm:pt>
    <dgm:pt modelId="{18D58671-9626-42EE-BD06-8085A6AD7351}">
      <dgm:prSet/>
      <dgm:spPr/>
      <dgm:t>
        <a:bodyPr/>
        <a:lstStyle/>
        <a:p>
          <a:pPr>
            <a:lnSpc>
              <a:spcPct val="100000"/>
            </a:lnSpc>
          </a:pPr>
          <a:r>
            <a:rPr lang="en-US" b="1"/>
            <a:t>Predictive Modeling:</a:t>
          </a:r>
          <a:r>
            <a:rPr lang="en-US"/>
            <a:t> Utilizing machine learning algorithms to build predictive models that can forecast market trends, product demand, and price fluctuations </a:t>
          </a:r>
        </a:p>
      </dgm:t>
    </dgm:pt>
    <dgm:pt modelId="{DE37B1B0-D14E-4D4A-9FE3-4D32128867CD}" type="parTrans" cxnId="{60C813CE-16B0-445A-BEEA-A78D982B270A}">
      <dgm:prSet/>
      <dgm:spPr/>
      <dgm:t>
        <a:bodyPr/>
        <a:lstStyle/>
        <a:p>
          <a:endParaRPr lang="en-US"/>
        </a:p>
      </dgm:t>
    </dgm:pt>
    <dgm:pt modelId="{C3A168CB-30D5-4277-B8CE-21035DA1658D}" type="sibTrans" cxnId="{60C813CE-16B0-445A-BEEA-A78D982B270A}">
      <dgm:prSet/>
      <dgm:spPr/>
      <dgm:t>
        <a:bodyPr/>
        <a:lstStyle/>
        <a:p>
          <a:endParaRPr lang="en-US"/>
        </a:p>
      </dgm:t>
    </dgm:pt>
    <dgm:pt modelId="{11B879CF-AA95-4E56-B6D1-533FA6F938F5}">
      <dgm:prSet/>
      <dgm:spPr/>
      <dgm:t>
        <a:bodyPr/>
        <a:lstStyle/>
        <a:p>
          <a:pPr>
            <a:lnSpc>
              <a:spcPct val="100000"/>
            </a:lnSpc>
          </a:pPr>
          <a:r>
            <a:rPr lang="en-US" b="1"/>
            <a:t>Sentiment Analysis:</a:t>
          </a:r>
          <a:r>
            <a:rPr lang="en-US"/>
            <a:t> Analyzing customer reviews to gauge public sentiment towards products, which can influence product development and marketing strategies.</a:t>
          </a:r>
        </a:p>
      </dgm:t>
    </dgm:pt>
    <dgm:pt modelId="{F7B81E94-01BD-4A39-8767-E55EBE31EE97}" type="parTrans" cxnId="{C14C3505-9D34-4CD1-A57F-CF8D51DE54E4}">
      <dgm:prSet/>
      <dgm:spPr/>
      <dgm:t>
        <a:bodyPr/>
        <a:lstStyle/>
        <a:p>
          <a:endParaRPr lang="en-US"/>
        </a:p>
      </dgm:t>
    </dgm:pt>
    <dgm:pt modelId="{AA1D216E-F5D9-400A-AC2B-EE8E0A7884C6}" type="sibTrans" cxnId="{C14C3505-9D34-4CD1-A57F-CF8D51DE54E4}">
      <dgm:prSet/>
      <dgm:spPr/>
      <dgm:t>
        <a:bodyPr/>
        <a:lstStyle/>
        <a:p>
          <a:endParaRPr lang="en-US"/>
        </a:p>
      </dgm:t>
    </dgm:pt>
    <dgm:pt modelId="{BF97FC99-F125-4A5C-BF97-AB18DEAD64DA}" type="pres">
      <dgm:prSet presAssocID="{EFBBD1EF-3D5E-456A-B234-CAC0948F65F0}" presName="root" presStyleCnt="0">
        <dgm:presLayoutVars>
          <dgm:dir/>
          <dgm:resizeHandles val="exact"/>
        </dgm:presLayoutVars>
      </dgm:prSet>
      <dgm:spPr/>
    </dgm:pt>
    <dgm:pt modelId="{32DEFBB0-0970-4743-A2A7-B9365EC2C50D}" type="pres">
      <dgm:prSet presAssocID="{CD63E2BD-C0EF-4C06-A09F-428DDE6246DE}" presName="compNode" presStyleCnt="0"/>
      <dgm:spPr/>
    </dgm:pt>
    <dgm:pt modelId="{FCA88B2B-F565-4842-85B3-A2A0E9DB092B}" type="pres">
      <dgm:prSet presAssocID="{CD63E2BD-C0EF-4C06-A09F-428DDE6246DE}" presName="bgRect" presStyleLbl="bgShp" presStyleIdx="0" presStyleCnt="3"/>
      <dgm:spPr/>
    </dgm:pt>
    <dgm:pt modelId="{D8BE01A2-21E8-4C14-8472-AA64220FF257}" type="pres">
      <dgm:prSet presAssocID="{CD63E2BD-C0EF-4C06-A09F-428DDE6246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E790A2C8-D794-4495-AC1D-8B98B1F378CE}" type="pres">
      <dgm:prSet presAssocID="{CD63E2BD-C0EF-4C06-A09F-428DDE6246DE}" presName="spaceRect" presStyleCnt="0"/>
      <dgm:spPr/>
    </dgm:pt>
    <dgm:pt modelId="{C0DE28AE-46B4-468F-BFCE-153B50B6E325}" type="pres">
      <dgm:prSet presAssocID="{CD63E2BD-C0EF-4C06-A09F-428DDE6246DE}" presName="parTx" presStyleLbl="revTx" presStyleIdx="0" presStyleCnt="3">
        <dgm:presLayoutVars>
          <dgm:chMax val="0"/>
          <dgm:chPref val="0"/>
        </dgm:presLayoutVars>
      </dgm:prSet>
      <dgm:spPr/>
    </dgm:pt>
    <dgm:pt modelId="{7A70E78A-77A5-41F7-B60D-9EF9A123A21F}" type="pres">
      <dgm:prSet presAssocID="{7D9E40A4-AD81-45C1-B760-337A166AC0BB}" presName="sibTrans" presStyleCnt="0"/>
      <dgm:spPr/>
    </dgm:pt>
    <dgm:pt modelId="{6BE09CFF-99A1-4140-93BD-3891FC849323}" type="pres">
      <dgm:prSet presAssocID="{18D58671-9626-42EE-BD06-8085A6AD7351}" presName="compNode" presStyleCnt="0"/>
      <dgm:spPr/>
    </dgm:pt>
    <dgm:pt modelId="{5D5EEEFB-FE4A-4052-9628-9DC012F7548F}" type="pres">
      <dgm:prSet presAssocID="{18D58671-9626-42EE-BD06-8085A6AD7351}" presName="bgRect" presStyleLbl="bgShp" presStyleIdx="1" presStyleCnt="3"/>
      <dgm:spPr/>
    </dgm:pt>
    <dgm:pt modelId="{EDCBBD85-86DF-4954-9BB7-4220814AF0B9}" type="pres">
      <dgm:prSet presAssocID="{18D58671-9626-42EE-BD06-8085A6AD73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Upward Trend"/>
        </a:ext>
      </dgm:extLst>
    </dgm:pt>
    <dgm:pt modelId="{BCAB9A44-34D9-4C34-8C85-94BC8DC41666}" type="pres">
      <dgm:prSet presAssocID="{18D58671-9626-42EE-BD06-8085A6AD7351}" presName="spaceRect" presStyleCnt="0"/>
      <dgm:spPr/>
    </dgm:pt>
    <dgm:pt modelId="{9B5FF9AE-703C-405A-9418-CD9EEA35D7A2}" type="pres">
      <dgm:prSet presAssocID="{18D58671-9626-42EE-BD06-8085A6AD7351}" presName="parTx" presStyleLbl="revTx" presStyleIdx="1" presStyleCnt="3">
        <dgm:presLayoutVars>
          <dgm:chMax val="0"/>
          <dgm:chPref val="0"/>
        </dgm:presLayoutVars>
      </dgm:prSet>
      <dgm:spPr/>
    </dgm:pt>
    <dgm:pt modelId="{53324BBD-6CD6-4E6E-BDA9-34913A76D0B3}" type="pres">
      <dgm:prSet presAssocID="{C3A168CB-30D5-4277-B8CE-21035DA1658D}" presName="sibTrans" presStyleCnt="0"/>
      <dgm:spPr/>
    </dgm:pt>
    <dgm:pt modelId="{998E6AA4-6C5D-4E2A-BDE6-9727434D0023}" type="pres">
      <dgm:prSet presAssocID="{11B879CF-AA95-4E56-B6D1-533FA6F938F5}" presName="compNode" presStyleCnt="0"/>
      <dgm:spPr/>
    </dgm:pt>
    <dgm:pt modelId="{EA63465A-8FE5-417F-91C1-3E5CB50C5B8A}" type="pres">
      <dgm:prSet presAssocID="{11B879CF-AA95-4E56-B6D1-533FA6F938F5}" presName="bgRect" presStyleLbl="bgShp" presStyleIdx="2" presStyleCnt="3"/>
      <dgm:spPr/>
    </dgm:pt>
    <dgm:pt modelId="{D28A9B2A-835D-4678-BC60-0E59B726A104}" type="pres">
      <dgm:prSet presAssocID="{11B879CF-AA95-4E56-B6D1-533FA6F938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Bar Chart"/>
        </a:ext>
      </dgm:extLst>
    </dgm:pt>
    <dgm:pt modelId="{2A8BB489-E569-497C-A180-71146A2255A4}" type="pres">
      <dgm:prSet presAssocID="{11B879CF-AA95-4E56-B6D1-533FA6F938F5}" presName="spaceRect" presStyleCnt="0"/>
      <dgm:spPr/>
    </dgm:pt>
    <dgm:pt modelId="{7E7BE75E-F74E-41D3-A0FF-5D59C9CBFB74}" type="pres">
      <dgm:prSet presAssocID="{11B879CF-AA95-4E56-B6D1-533FA6F938F5}" presName="parTx" presStyleLbl="revTx" presStyleIdx="2" presStyleCnt="3">
        <dgm:presLayoutVars>
          <dgm:chMax val="0"/>
          <dgm:chPref val="0"/>
        </dgm:presLayoutVars>
      </dgm:prSet>
      <dgm:spPr/>
    </dgm:pt>
  </dgm:ptLst>
  <dgm:cxnLst>
    <dgm:cxn modelId="{1F279901-1856-41E1-853B-9583B1409340}" type="presOf" srcId="{EFBBD1EF-3D5E-456A-B234-CAC0948F65F0}" destId="{BF97FC99-F125-4A5C-BF97-AB18DEAD64DA}" srcOrd="0" destOrd="0" presId="urn:microsoft.com/office/officeart/2018/2/layout/IconVerticalSolidList"/>
    <dgm:cxn modelId="{C14C3505-9D34-4CD1-A57F-CF8D51DE54E4}" srcId="{EFBBD1EF-3D5E-456A-B234-CAC0948F65F0}" destId="{11B879CF-AA95-4E56-B6D1-533FA6F938F5}" srcOrd="2" destOrd="0" parTransId="{F7B81E94-01BD-4A39-8767-E55EBE31EE97}" sibTransId="{AA1D216E-F5D9-400A-AC2B-EE8E0A7884C6}"/>
    <dgm:cxn modelId="{ADB00B24-D002-405F-BC82-2B93534F99AD}" srcId="{EFBBD1EF-3D5E-456A-B234-CAC0948F65F0}" destId="{CD63E2BD-C0EF-4C06-A09F-428DDE6246DE}" srcOrd="0" destOrd="0" parTransId="{162B77DD-C5E6-4F6D-BB61-04E61E9B06DD}" sibTransId="{7D9E40A4-AD81-45C1-B760-337A166AC0BB}"/>
    <dgm:cxn modelId="{FD57613F-9DF5-49F6-93B9-B24BC522B1B9}" type="presOf" srcId="{CD63E2BD-C0EF-4C06-A09F-428DDE6246DE}" destId="{C0DE28AE-46B4-468F-BFCE-153B50B6E325}" srcOrd="0" destOrd="0" presId="urn:microsoft.com/office/officeart/2018/2/layout/IconVerticalSolidList"/>
    <dgm:cxn modelId="{2623AE60-A502-406D-BC5E-FA08E1CA1045}" type="presOf" srcId="{11B879CF-AA95-4E56-B6D1-533FA6F938F5}" destId="{7E7BE75E-F74E-41D3-A0FF-5D59C9CBFB74}" srcOrd="0" destOrd="0" presId="urn:microsoft.com/office/officeart/2018/2/layout/IconVerticalSolidList"/>
    <dgm:cxn modelId="{AA3CAC91-FE78-4D56-8914-D941BEFE4BC1}" type="presOf" srcId="{18D58671-9626-42EE-BD06-8085A6AD7351}" destId="{9B5FF9AE-703C-405A-9418-CD9EEA35D7A2}" srcOrd="0" destOrd="0" presId="urn:microsoft.com/office/officeart/2018/2/layout/IconVerticalSolidList"/>
    <dgm:cxn modelId="{60C813CE-16B0-445A-BEEA-A78D982B270A}" srcId="{EFBBD1EF-3D5E-456A-B234-CAC0948F65F0}" destId="{18D58671-9626-42EE-BD06-8085A6AD7351}" srcOrd="1" destOrd="0" parTransId="{DE37B1B0-D14E-4D4A-9FE3-4D32128867CD}" sibTransId="{C3A168CB-30D5-4277-B8CE-21035DA1658D}"/>
    <dgm:cxn modelId="{634B0554-5E29-484D-AFF3-658A872BF1F0}" type="presParOf" srcId="{BF97FC99-F125-4A5C-BF97-AB18DEAD64DA}" destId="{32DEFBB0-0970-4743-A2A7-B9365EC2C50D}" srcOrd="0" destOrd="0" presId="urn:microsoft.com/office/officeart/2018/2/layout/IconVerticalSolidList"/>
    <dgm:cxn modelId="{2AE40826-32AB-4598-BA1F-237DDD5DA523}" type="presParOf" srcId="{32DEFBB0-0970-4743-A2A7-B9365EC2C50D}" destId="{FCA88B2B-F565-4842-85B3-A2A0E9DB092B}" srcOrd="0" destOrd="0" presId="urn:microsoft.com/office/officeart/2018/2/layout/IconVerticalSolidList"/>
    <dgm:cxn modelId="{29A3EDAF-A196-4E0D-9531-D7D245324345}" type="presParOf" srcId="{32DEFBB0-0970-4743-A2A7-B9365EC2C50D}" destId="{D8BE01A2-21E8-4C14-8472-AA64220FF257}" srcOrd="1" destOrd="0" presId="urn:microsoft.com/office/officeart/2018/2/layout/IconVerticalSolidList"/>
    <dgm:cxn modelId="{CC1EF444-5B82-487F-9211-0926772E2766}" type="presParOf" srcId="{32DEFBB0-0970-4743-A2A7-B9365EC2C50D}" destId="{E790A2C8-D794-4495-AC1D-8B98B1F378CE}" srcOrd="2" destOrd="0" presId="urn:microsoft.com/office/officeart/2018/2/layout/IconVerticalSolidList"/>
    <dgm:cxn modelId="{2394C35B-4470-4B56-86AC-90FA48720948}" type="presParOf" srcId="{32DEFBB0-0970-4743-A2A7-B9365EC2C50D}" destId="{C0DE28AE-46B4-468F-BFCE-153B50B6E325}" srcOrd="3" destOrd="0" presId="urn:microsoft.com/office/officeart/2018/2/layout/IconVerticalSolidList"/>
    <dgm:cxn modelId="{DE453678-07A6-4BEA-BAF9-AECF2041F4AB}" type="presParOf" srcId="{BF97FC99-F125-4A5C-BF97-AB18DEAD64DA}" destId="{7A70E78A-77A5-41F7-B60D-9EF9A123A21F}" srcOrd="1" destOrd="0" presId="urn:microsoft.com/office/officeart/2018/2/layout/IconVerticalSolidList"/>
    <dgm:cxn modelId="{136A3BD9-63C5-4997-8A92-4C4EC7EE6DAA}" type="presParOf" srcId="{BF97FC99-F125-4A5C-BF97-AB18DEAD64DA}" destId="{6BE09CFF-99A1-4140-93BD-3891FC849323}" srcOrd="2" destOrd="0" presId="urn:microsoft.com/office/officeart/2018/2/layout/IconVerticalSolidList"/>
    <dgm:cxn modelId="{E0CD0C02-B61B-45EA-A307-4B2384722C08}" type="presParOf" srcId="{6BE09CFF-99A1-4140-93BD-3891FC849323}" destId="{5D5EEEFB-FE4A-4052-9628-9DC012F7548F}" srcOrd="0" destOrd="0" presId="urn:microsoft.com/office/officeart/2018/2/layout/IconVerticalSolidList"/>
    <dgm:cxn modelId="{08AED3E4-54FB-4E62-A695-124E03784E46}" type="presParOf" srcId="{6BE09CFF-99A1-4140-93BD-3891FC849323}" destId="{EDCBBD85-86DF-4954-9BB7-4220814AF0B9}" srcOrd="1" destOrd="0" presId="urn:microsoft.com/office/officeart/2018/2/layout/IconVerticalSolidList"/>
    <dgm:cxn modelId="{980C15E1-CF74-4014-B639-0378A18BC5CF}" type="presParOf" srcId="{6BE09CFF-99A1-4140-93BD-3891FC849323}" destId="{BCAB9A44-34D9-4C34-8C85-94BC8DC41666}" srcOrd="2" destOrd="0" presId="urn:microsoft.com/office/officeart/2018/2/layout/IconVerticalSolidList"/>
    <dgm:cxn modelId="{D18EBF9F-EDDD-4437-8491-8C4CFA2AF505}" type="presParOf" srcId="{6BE09CFF-99A1-4140-93BD-3891FC849323}" destId="{9B5FF9AE-703C-405A-9418-CD9EEA35D7A2}" srcOrd="3" destOrd="0" presId="urn:microsoft.com/office/officeart/2018/2/layout/IconVerticalSolidList"/>
    <dgm:cxn modelId="{688E9085-00C6-404B-968C-B3B311A848C2}" type="presParOf" srcId="{BF97FC99-F125-4A5C-BF97-AB18DEAD64DA}" destId="{53324BBD-6CD6-4E6E-BDA9-34913A76D0B3}" srcOrd="3" destOrd="0" presId="urn:microsoft.com/office/officeart/2018/2/layout/IconVerticalSolidList"/>
    <dgm:cxn modelId="{762659DC-3F01-4CEC-A26D-16935E565244}" type="presParOf" srcId="{BF97FC99-F125-4A5C-BF97-AB18DEAD64DA}" destId="{998E6AA4-6C5D-4E2A-BDE6-9727434D0023}" srcOrd="4" destOrd="0" presId="urn:microsoft.com/office/officeart/2018/2/layout/IconVerticalSolidList"/>
    <dgm:cxn modelId="{48AC5C21-E538-4BB4-BAA4-183334068535}" type="presParOf" srcId="{998E6AA4-6C5D-4E2A-BDE6-9727434D0023}" destId="{EA63465A-8FE5-417F-91C1-3E5CB50C5B8A}" srcOrd="0" destOrd="0" presId="urn:microsoft.com/office/officeart/2018/2/layout/IconVerticalSolidList"/>
    <dgm:cxn modelId="{D4C62813-9C78-425B-897D-A6931587A5DC}" type="presParOf" srcId="{998E6AA4-6C5D-4E2A-BDE6-9727434D0023}" destId="{D28A9B2A-835D-4678-BC60-0E59B726A104}" srcOrd="1" destOrd="0" presId="urn:microsoft.com/office/officeart/2018/2/layout/IconVerticalSolidList"/>
    <dgm:cxn modelId="{303333FA-7C7D-467A-BC8E-ECF5D36F6F8B}" type="presParOf" srcId="{998E6AA4-6C5D-4E2A-BDE6-9727434D0023}" destId="{2A8BB489-E569-497C-A180-71146A2255A4}" srcOrd="2" destOrd="0" presId="urn:microsoft.com/office/officeart/2018/2/layout/IconVerticalSolidList"/>
    <dgm:cxn modelId="{A9A585BF-03C9-466D-BB3F-2961B2503D68}" type="presParOf" srcId="{998E6AA4-6C5D-4E2A-BDE6-9727434D0023}" destId="{7E7BE75E-F74E-41D3-A0FF-5D59C9CBFB7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836E9E-89B4-4E79-AF9C-86D8B462F36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EA5ACEF-9A9D-44C4-9132-1A6E476BCC14}">
      <dgm:prSet/>
      <dgm:spPr/>
      <dgm:t>
        <a:bodyPr/>
        <a:lstStyle/>
        <a:p>
          <a:pPr>
            <a:lnSpc>
              <a:spcPct val="100000"/>
            </a:lnSpc>
          </a:pPr>
          <a:r>
            <a:rPr lang="en-US" b="1"/>
            <a:t>Discount Percentage:</a:t>
          </a:r>
          <a:r>
            <a:rPr lang="en-US"/>
            <a:t> A new column 'discount_percentage' is created by applying a function that calculates the discount percentage based on the list price and the actual price. Products with zero list prices are handled to avoid division by zero.</a:t>
          </a:r>
        </a:p>
      </dgm:t>
    </dgm:pt>
    <dgm:pt modelId="{48C7D7CB-19CA-41F0-BD1B-276C6C59719F}" type="parTrans" cxnId="{0E957866-039F-4690-8055-96F2116E16E4}">
      <dgm:prSet/>
      <dgm:spPr/>
      <dgm:t>
        <a:bodyPr/>
        <a:lstStyle/>
        <a:p>
          <a:endParaRPr lang="en-US"/>
        </a:p>
      </dgm:t>
    </dgm:pt>
    <dgm:pt modelId="{97E2883D-E066-4AE0-A4AB-0186CEF86D3F}" type="sibTrans" cxnId="{0E957866-039F-4690-8055-96F2116E16E4}">
      <dgm:prSet/>
      <dgm:spPr/>
      <dgm:t>
        <a:bodyPr/>
        <a:lstStyle/>
        <a:p>
          <a:endParaRPr lang="en-US"/>
        </a:p>
      </dgm:t>
    </dgm:pt>
    <dgm:pt modelId="{0AEC04A4-B184-4D62-B5DA-B9AC141C4EA6}">
      <dgm:prSet/>
      <dgm:spPr/>
      <dgm:t>
        <a:bodyPr/>
        <a:lstStyle/>
        <a:p>
          <a:pPr>
            <a:lnSpc>
              <a:spcPct val="100000"/>
            </a:lnSpc>
          </a:pPr>
          <a:r>
            <a:rPr lang="en-US" b="1"/>
            <a:t>Rating Categories:</a:t>
          </a:r>
          <a:r>
            <a:rPr lang="en-US"/>
            <a:t> It categorizes products into qualitative rating groups based on their 'stars' rating. This transforms a numeric rating into an ordinal categorical feature that can be used in machine learning models for classification or ordering.</a:t>
          </a:r>
        </a:p>
      </dgm:t>
    </dgm:pt>
    <dgm:pt modelId="{54D35ED4-0AB9-48F2-998F-D703ED8D4239}" type="parTrans" cxnId="{4B357EB7-5B47-4FAE-AFA9-824F58ED48D4}">
      <dgm:prSet/>
      <dgm:spPr/>
      <dgm:t>
        <a:bodyPr/>
        <a:lstStyle/>
        <a:p>
          <a:endParaRPr lang="en-US"/>
        </a:p>
      </dgm:t>
    </dgm:pt>
    <dgm:pt modelId="{0913B8E8-9E69-4384-8CB8-D80B9E3A8C4C}" type="sibTrans" cxnId="{4B357EB7-5B47-4FAE-AFA9-824F58ED48D4}">
      <dgm:prSet/>
      <dgm:spPr/>
      <dgm:t>
        <a:bodyPr/>
        <a:lstStyle/>
        <a:p>
          <a:endParaRPr lang="en-US"/>
        </a:p>
      </dgm:t>
    </dgm:pt>
    <dgm:pt modelId="{FA71EA74-F23B-4A95-9102-C7E00FD27C21}">
      <dgm:prSet/>
      <dgm:spPr/>
      <dgm:t>
        <a:bodyPr/>
        <a:lstStyle/>
        <a:p>
          <a:pPr>
            <a:lnSpc>
              <a:spcPct val="100000"/>
            </a:lnSpc>
          </a:pPr>
          <a:r>
            <a:rPr lang="en-US" b="1"/>
            <a:t>Price Difference:</a:t>
          </a:r>
          <a:r>
            <a:rPr lang="en-US"/>
            <a:t> Finally, a 'difference_price' column is created by subtracting the actual product price from the list price, which could be an indicator of the magnitude of discounts offered.</a:t>
          </a:r>
        </a:p>
      </dgm:t>
    </dgm:pt>
    <dgm:pt modelId="{E3E27DDD-8C4D-4314-8AA1-743E8DD380E3}" type="parTrans" cxnId="{3CCE6D13-B3F1-49C4-89B3-459BE40A16C1}">
      <dgm:prSet/>
      <dgm:spPr/>
      <dgm:t>
        <a:bodyPr/>
        <a:lstStyle/>
        <a:p>
          <a:endParaRPr lang="en-US"/>
        </a:p>
      </dgm:t>
    </dgm:pt>
    <dgm:pt modelId="{7C190A27-A4A4-4EA5-8975-27A717EBFB74}" type="sibTrans" cxnId="{3CCE6D13-B3F1-49C4-89B3-459BE40A16C1}">
      <dgm:prSet/>
      <dgm:spPr/>
      <dgm:t>
        <a:bodyPr/>
        <a:lstStyle/>
        <a:p>
          <a:endParaRPr lang="en-US"/>
        </a:p>
      </dgm:t>
    </dgm:pt>
    <dgm:pt modelId="{3D447A9C-3650-488E-9E46-FFDFBD867580}" type="pres">
      <dgm:prSet presAssocID="{CB836E9E-89B4-4E79-AF9C-86D8B462F360}" presName="root" presStyleCnt="0">
        <dgm:presLayoutVars>
          <dgm:dir/>
          <dgm:resizeHandles val="exact"/>
        </dgm:presLayoutVars>
      </dgm:prSet>
      <dgm:spPr/>
    </dgm:pt>
    <dgm:pt modelId="{1FBF081F-252E-42C5-A7BE-376F8280D8BF}" type="pres">
      <dgm:prSet presAssocID="{3EA5ACEF-9A9D-44C4-9132-1A6E476BCC14}" presName="compNode" presStyleCnt="0"/>
      <dgm:spPr/>
    </dgm:pt>
    <dgm:pt modelId="{DE77EC83-F763-4F26-A2AF-D34F2F711E21}" type="pres">
      <dgm:prSet presAssocID="{3EA5ACEF-9A9D-44C4-9132-1A6E476BCC14}" presName="bgRect" presStyleLbl="bgShp" presStyleIdx="0" presStyleCnt="3"/>
      <dgm:spPr/>
    </dgm:pt>
    <dgm:pt modelId="{F45F6C15-0A96-40CD-9DA5-001653F9A706}" type="pres">
      <dgm:prSet presAssocID="{3EA5ACEF-9A9D-44C4-9132-1A6E476BCC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thematics"/>
        </a:ext>
      </dgm:extLst>
    </dgm:pt>
    <dgm:pt modelId="{1E849D17-92F8-44E5-9A8B-14F9FEAF36E8}" type="pres">
      <dgm:prSet presAssocID="{3EA5ACEF-9A9D-44C4-9132-1A6E476BCC14}" presName="spaceRect" presStyleCnt="0"/>
      <dgm:spPr/>
    </dgm:pt>
    <dgm:pt modelId="{6ACA17AE-B81F-4CE4-B7B8-1EF2D9861A5E}" type="pres">
      <dgm:prSet presAssocID="{3EA5ACEF-9A9D-44C4-9132-1A6E476BCC14}" presName="parTx" presStyleLbl="revTx" presStyleIdx="0" presStyleCnt="3">
        <dgm:presLayoutVars>
          <dgm:chMax val="0"/>
          <dgm:chPref val="0"/>
        </dgm:presLayoutVars>
      </dgm:prSet>
      <dgm:spPr/>
    </dgm:pt>
    <dgm:pt modelId="{4EED176C-DDE6-429A-A71E-AAC0EF0C633A}" type="pres">
      <dgm:prSet presAssocID="{97E2883D-E066-4AE0-A4AB-0186CEF86D3F}" presName="sibTrans" presStyleCnt="0"/>
      <dgm:spPr/>
    </dgm:pt>
    <dgm:pt modelId="{AC3C1A2C-DDCC-47AA-A280-B18C60C64A2B}" type="pres">
      <dgm:prSet presAssocID="{0AEC04A4-B184-4D62-B5DA-B9AC141C4EA6}" presName="compNode" presStyleCnt="0"/>
      <dgm:spPr/>
    </dgm:pt>
    <dgm:pt modelId="{3E164C4C-4171-42EF-A8AD-21B50B7270A5}" type="pres">
      <dgm:prSet presAssocID="{0AEC04A4-B184-4D62-B5DA-B9AC141C4EA6}" presName="bgRect" presStyleLbl="bgShp" presStyleIdx="1" presStyleCnt="3"/>
      <dgm:spPr/>
    </dgm:pt>
    <dgm:pt modelId="{3E203A98-E2B9-4C66-B750-4F9AC8CE171B}" type="pres">
      <dgm:prSet presAssocID="{0AEC04A4-B184-4D62-B5DA-B9AC141C4EA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r"/>
        </a:ext>
      </dgm:extLst>
    </dgm:pt>
    <dgm:pt modelId="{ADBD773A-03C9-4F39-9FE0-6945AF280C36}" type="pres">
      <dgm:prSet presAssocID="{0AEC04A4-B184-4D62-B5DA-B9AC141C4EA6}" presName="spaceRect" presStyleCnt="0"/>
      <dgm:spPr/>
    </dgm:pt>
    <dgm:pt modelId="{36CF0907-7D3C-4821-8E94-0340296FD1AF}" type="pres">
      <dgm:prSet presAssocID="{0AEC04A4-B184-4D62-B5DA-B9AC141C4EA6}" presName="parTx" presStyleLbl="revTx" presStyleIdx="1" presStyleCnt="3">
        <dgm:presLayoutVars>
          <dgm:chMax val="0"/>
          <dgm:chPref val="0"/>
        </dgm:presLayoutVars>
      </dgm:prSet>
      <dgm:spPr/>
    </dgm:pt>
    <dgm:pt modelId="{F656839D-04D3-47FF-8F83-0008555AC7D3}" type="pres">
      <dgm:prSet presAssocID="{0913B8E8-9E69-4384-8CB8-D80B9E3A8C4C}" presName="sibTrans" presStyleCnt="0"/>
      <dgm:spPr/>
    </dgm:pt>
    <dgm:pt modelId="{5F93CA50-5547-47C6-83F9-7E94E91ADE27}" type="pres">
      <dgm:prSet presAssocID="{FA71EA74-F23B-4A95-9102-C7E00FD27C21}" presName="compNode" presStyleCnt="0"/>
      <dgm:spPr/>
    </dgm:pt>
    <dgm:pt modelId="{CE7C1BCE-BB56-40D5-BC20-D1BB8F5A9E51}" type="pres">
      <dgm:prSet presAssocID="{FA71EA74-F23B-4A95-9102-C7E00FD27C21}" presName="bgRect" presStyleLbl="bgShp" presStyleIdx="2" presStyleCnt="3"/>
      <dgm:spPr/>
    </dgm:pt>
    <dgm:pt modelId="{58210930-FDAB-402E-B37E-87637ECBE4A3}" type="pres">
      <dgm:prSet presAssocID="{FA71EA74-F23B-4A95-9102-C7E00FD27C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Yuan"/>
        </a:ext>
      </dgm:extLst>
    </dgm:pt>
    <dgm:pt modelId="{FCDEA055-3117-4A68-A22A-E2A25C44E25C}" type="pres">
      <dgm:prSet presAssocID="{FA71EA74-F23B-4A95-9102-C7E00FD27C21}" presName="spaceRect" presStyleCnt="0"/>
      <dgm:spPr/>
    </dgm:pt>
    <dgm:pt modelId="{D06033C7-6172-44DF-9C99-355F09E7A270}" type="pres">
      <dgm:prSet presAssocID="{FA71EA74-F23B-4A95-9102-C7E00FD27C21}" presName="parTx" presStyleLbl="revTx" presStyleIdx="2" presStyleCnt="3">
        <dgm:presLayoutVars>
          <dgm:chMax val="0"/>
          <dgm:chPref val="0"/>
        </dgm:presLayoutVars>
      </dgm:prSet>
      <dgm:spPr/>
    </dgm:pt>
  </dgm:ptLst>
  <dgm:cxnLst>
    <dgm:cxn modelId="{A06BB608-8F45-4094-B8CE-DA697CD12636}" type="presOf" srcId="{FA71EA74-F23B-4A95-9102-C7E00FD27C21}" destId="{D06033C7-6172-44DF-9C99-355F09E7A270}" srcOrd="0" destOrd="0" presId="urn:microsoft.com/office/officeart/2018/2/layout/IconVerticalSolidList"/>
    <dgm:cxn modelId="{3CCE6D13-B3F1-49C4-89B3-459BE40A16C1}" srcId="{CB836E9E-89B4-4E79-AF9C-86D8B462F360}" destId="{FA71EA74-F23B-4A95-9102-C7E00FD27C21}" srcOrd="2" destOrd="0" parTransId="{E3E27DDD-8C4D-4314-8AA1-743E8DD380E3}" sibTransId="{7C190A27-A4A4-4EA5-8975-27A717EBFB74}"/>
    <dgm:cxn modelId="{2BEACD51-B83E-4757-A8C8-7FC6B1DC319A}" type="presOf" srcId="{CB836E9E-89B4-4E79-AF9C-86D8B462F360}" destId="{3D447A9C-3650-488E-9E46-FFDFBD867580}" srcOrd="0" destOrd="0" presId="urn:microsoft.com/office/officeart/2018/2/layout/IconVerticalSolidList"/>
    <dgm:cxn modelId="{0E957866-039F-4690-8055-96F2116E16E4}" srcId="{CB836E9E-89B4-4E79-AF9C-86D8B462F360}" destId="{3EA5ACEF-9A9D-44C4-9132-1A6E476BCC14}" srcOrd="0" destOrd="0" parTransId="{48C7D7CB-19CA-41F0-BD1B-276C6C59719F}" sibTransId="{97E2883D-E066-4AE0-A4AB-0186CEF86D3F}"/>
    <dgm:cxn modelId="{30A9D46C-534F-4715-A892-FA685288D538}" type="presOf" srcId="{0AEC04A4-B184-4D62-B5DA-B9AC141C4EA6}" destId="{36CF0907-7D3C-4821-8E94-0340296FD1AF}" srcOrd="0" destOrd="0" presId="urn:microsoft.com/office/officeart/2018/2/layout/IconVerticalSolidList"/>
    <dgm:cxn modelId="{4B357EB7-5B47-4FAE-AFA9-824F58ED48D4}" srcId="{CB836E9E-89B4-4E79-AF9C-86D8B462F360}" destId="{0AEC04A4-B184-4D62-B5DA-B9AC141C4EA6}" srcOrd="1" destOrd="0" parTransId="{54D35ED4-0AB9-48F2-998F-D703ED8D4239}" sibTransId="{0913B8E8-9E69-4384-8CB8-D80B9E3A8C4C}"/>
    <dgm:cxn modelId="{CD19B9FE-7775-48FF-9F69-B5D415EE1868}" type="presOf" srcId="{3EA5ACEF-9A9D-44C4-9132-1A6E476BCC14}" destId="{6ACA17AE-B81F-4CE4-B7B8-1EF2D9861A5E}" srcOrd="0" destOrd="0" presId="urn:microsoft.com/office/officeart/2018/2/layout/IconVerticalSolidList"/>
    <dgm:cxn modelId="{4E389EE1-688E-43A7-B620-D331FA8E6508}" type="presParOf" srcId="{3D447A9C-3650-488E-9E46-FFDFBD867580}" destId="{1FBF081F-252E-42C5-A7BE-376F8280D8BF}" srcOrd="0" destOrd="0" presId="urn:microsoft.com/office/officeart/2018/2/layout/IconVerticalSolidList"/>
    <dgm:cxn modelId="{2500A791-2357-4747-8842-526A51A3C876}" type="presParOf" srcId="{1FBF081F-252E-42C5-A7BE-376F8280D8BF}" destId="{DE77EC83-F763-4F26-A2AF-D34F2F711E21}" srcOrd="0" destOrd="0" presId="urn:microsoft.com/office/officeart/2018/2/layout/IconVerticalSolidList"/>
    <dgm:cxn modelId="{5B3EE18F-F62C-49C4-AE25-6C055CA9DAC8}" type="presParOf" srcId="{1FBF081F-252E-42C5-A7BE-376F8280D8BF}" destId="{F45F6C15-0A96-40CD-9DA5-001653F9A706}" srcOrd="1" destOrd="0" presId="urn:microsoft.com/office/officeart/2018/2/layout/IconVerticalSolidList"/>
    <dgm:cxn modelId="{4018382A-3C32-4134-8D2D-C132391980EA}" type="presParOf" srcId="{1FBF081F-252E-42C5-A7BE-376F8280D8BF}" destId="{1E849D17-92F8-44E5-9A8B-14F9FEAF36E8}" srcOrd="2" destOrd="0" presId="urn:microsoft.com/office/officeart/2018/2/layout/IconVerticalSolidList"/>
    <dgm:cxn modelId="{4C932656-44EF-42AF-83E1-450915D36E84}" type="presParOf" srcId="{1FBF081F-252E-42C5-A7BE-376F8280D8BF}" destId="{6ACA17AE-B81F-4CE4-B7B8-1EF2D9861A5E}" srcOrd="3" destOrd="0" presId="urn:microsoft.com/office/officeart/2018/2/layout/IconVerticalSolidList"/>
    <dgm:cxn modelId="{2813EBA3-4E15-49ED-A6D2-2F62BD8CDC20}" type="presParOf" srcId="{3D447A9C-3650-488E-9E46-FFDFBD867580}" destId="{4EED176C-DDE6-429A-A71E-AAC0EF0C633A}" srcOrd="1" destOrd="0" presId="urn:microsoft.com/office/officeart/2018/2/layout/IconVerticalSolidList"/>
    <dgm:cxn modelId="{1C83A889-2F3B-418E-8551-0A24AD414347}" type="presParOf" srcId="{3D447A9C-3650-488E-9E46-FFDFBD867580}" destId="{AC3C1A2C-DDCC-47AA-A280-B18C60C64A2B}" srcOrd="2" destOrd="0" presId="urn:microsoft.com/office/officeart/2018/2/layout/IconVerticalSolidList"/>
    <dgm:cxn modelId="{86BFDF40-1724-49B1-B7AD-4D22D6BB18EB}" type="presParOf" srcId="{AC3C1A2C-DDCC-47AA-A280-B18C60C64A2B}" destId="{3E164C4C-4171-42EF-A8AD-21B50B7270A5}" srcOrd="0" destOrd="0" presId="urn:microsoft.com/office/officeart/2018/2/layout/IconVerticalSolidList"/>
    <dgm:cxn modelId="{E1ED7FF8-BED4-407E-9330-87134362C891}" type="presParOf" srcId="{AC3C1A2C-DDCC-47AA-A280-B18C60C64A2B}" destId="{3E203A98-E2B9-4C66-B750-4F9AC8CE171B}" srcOrd="1" destOrd="0" presId="urn:microsoft.com/office/officeart/2018/2/layout/IconVerticalSolidList"/>
    <dgm:cxn modelId="{C24A15E5-26F9-4995-AB37-38F2F150968C}" type="presParOf" srcId="{AC3C1A2C-DDCC-47AA-A280-B18C60C64A2B}" destId="{ADBD773A-03C9-4F39-9FE0-6945AF280C36}" srcOrd="2" destOrd="0" presId="urn:microsoft.com/office/officeart/2018/2/layout/IconVerticalSolidList"/>
    <dgm:cxn modelId="{3BF0230B-0604-4CAB-A8D3-73D6C218D1E6}" type="presParOf" srcId="{AC3C1A2C-DDCC-47AA-A280-B18C60C64A2B}" destId="{36CF0907-7D3C-4821-8E94-0340296FD1AF}" srcOrd="3" destOrd="0" presId="urn:microsoft.com/office/officeart/2018/2/layout/IconVerticalSolidList"/>
    <dgm:cxn modelId="{327E0375-D606-4A05-9C03-07FB5E440516}" type="presParOf" srcId="{3D447A9C-3650-488E-9E46-FFDFBD867580}" destId="{F656839D-04D3-47FF-8F83-0008555AC7D3}" srcOrd="3" destOrd="0" presId="urn:microsoft.com/office/officeart/2018/2/layout/IconVerticalSolidList"/>
    <dgm:cxn modelId="{591C1316-DDD9-4AD8-AECC-D43AB9EE04ED}" type="presParOf" srcId="{3D447A9C-3650-488E-9E46-FFDFBD867580}" destId="{5F93CA50-5547-47C6-83F9-7E94E91ADE27}" srcOrd="4" destOrd="0" presId="urn:microsoft.com/office/officeart/2018/2/layout/IconVerticalSolidList"/>
    <dgm:cxn modelId="{3E61C039-7710-4F0E-93E9-AD55D3016F60}" type="presParOf" srcId="{5F93CA50-5547-47C6-83F9-7E94E91ADE27}" destId="{CE7C1BCE-BB56-40D5-BC20-D1BB8F5A9E51}" srcOrd="0" destOrd="0" presId="urn:microsoft.com/office/officeart/2018/2/layout/IconVerticalSolidList"/>
    <dgm:cxn modelId="{1A50312A-4EAE-480B-BD1B-80BAF22EA640}" type="presParOf" srcId="{5F93CA50-5547-47C6-83F9-7E94E91ADE27}" destId="{58210930-FDAB-402E-B37E-87637ECBE4A3}" srcOrd="1" destOrd="0" presId="urn:microsoft.com/office/officeart/2018/2/layout/IconVerticalSolidList"/>
    <dgm:cxn modelId="{27609E34-C467-41D6-897F-703D96579CE7}" type="presParOf" srcId="{5F93CA50-5547-47C6-83F9-7E94E91ADE27}" destId="{FCDEA055-3117-4A68-A22A-E2A25C44E25C}" srcOrd="2" destOrd="0" presId="urn:microsoft.com/office/officeart/2018/2/layout/IconVerticalSolidList"/>
    <dgm:cxn modelId="{C8FC8B04-D513-4F1F-8DF0-6F5732875161}" type="presParOf" srcId="{5F93CA50-5547-47C6-83F9-7E94E91ADE27}" destId="{D06033C7-6172-44DF-9C99-355F09E7A2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74440F-A84A-4BB1-9EE6-0F62CB39092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78B297-6711-4451-A0EA-A2E60B3ADF59}">
      <dgm:prSet custT="1"/>
      <dgm:spPr/>
      <dgm:t>
        <a:bodyPr/>
        <a:lstStyle/>
        <a:p>
          <a:r>
            <a:rPr lang="en-US" sz="1600" b="1" dirty="0"/>
            <a:t>Multinomial Naïve Bayes: </a:t>
          </a:r>
          <a:r>
            <a:rPr lang="en-US" sz="1600" dirty="0"/>
            <a:t>MNB classifier is a probabilistic learning method commonly used in Natural Language Processing (NLP) for text classification tasks. It is based on the Bayes theorem and the 'naive' assumption of conditional independence between every pair of features given the value of the class variable. </a:t>
          </a:r>
        </a:p>
      </dgm:t>
    </dgm:pt>
    <dgm:pt modelId="{9A04C6FE-7A84-4DB0-ADEB-50DB8B3BF622}" type="parTrans" cxnId="{E76CDCB0-3F7D-4B1E-94D8-2F9ACB0553BE}">
      <dgm:prSet/>
      <dgm:spPr/>
      <dgm:t>
        <a:bodyPr/>
        <a:lstStyle/>
        <a:p>
          <a:endParaRPr lang="en-US"/>
        </a:p>
      </dgm:t>
    </dgm:pt>
    <dgm:pt modelId="{FC8F1190-B0AB-467D-B3AA-D22BCFCA46ED}" type="sibTrans" cxnId="{E76CDCB0-3F7D-4B1E-94D8-2F9ACB0553BE}">
      <dgm:prSet/>
      <dgm:spPr/>
      <dgm:t>
        <a:bodyPr/>
        <a:lstStyle/>
        <a:p>
          <a:endParaRPr lang="en-US"/>
        </a:p>
      </dgm:t>
    </dgm:pt>
    <dgm:pt modelId="{A0EF8479-A3B7-4597-B986-58BDBBE2E2E0}">
      <dgm:prSet custT="1"/>
      <dgm:spPr/>
      <dgm:t>
        <a:bodyPr/>
        <a:lstStyle/>
        <a:p>
          <a:r>
            <a:rPr lang="en-US" sz="1600" b="1" dirty="0"/>
            <a:t>Logistic Regression: </a:t>
          </a:r>
          <a:r>
            <a:rPr lang="en-US" sz="1600" dirty="0"/>
            <a:t>It is a classification algorithm used when the response variable is categorical. The algorithm predicts the probability of the target variable belonging to each category. </a:t>
          </a:r>
        </a:p>
      </dgm:t>
    </dgm:pt>
    <dgm:pt modelId="{746C992D-61F7-4BB3-9B41-EE0FE64E24F9}" type="parTrans" cxnId="{70C27702-5CFB-4FFA-8FBB-C8CEB4F0D234}">
      <dgm:prSet/>
      <dgm:spPr/>
      <dgm:t>
        <a:bodyPr/>
        <a:lstStyle/>
        <a:p>
          <a:endParaRPr lang="en-US"/>
        </a:p>
      </dgm:t>
    </dgm:pt>
    <dgm:pt modelId="{71CCB852-BFF9-4C61-A9EC-5695E3D42B68}" type="sibTrans" cxnId="{70C27702-5CFB-4FFA-8FBB-C8CEB4F0D234}">
      <dgm:prSet/>
      <dgm:spPr/>
      <dgm:t>
        <a:bodyPr/>
        <a:lstStyle/>
        <a:p>
          <a:endParaRPr lang="en-US"/>
        </a:p>
      </dgm:t>
    </dgm:pt>
    <dgm:pt modelId="{193FDC15-EEBF-4B98-8A3E-760171C1C489}" type="pres">
      <dgm:prSet presAssocID="{C874440F-A84A-4BB1-9EE6-0F62CB390922}" presName="root" presStyleCnt="0">
        <dgm:presLayoutVars>
          <dgm:dir/>
          <dgm:resizeHandles val="exact"/>
        </dgm:presLayoutVars>
      </dgm:prSet>
      <dgm:spPr/>
    </dgm:pt>
    <dgm:pt modelId="{EE442AE3-D5F7-46AB-A397-F64DE228E5C5}" type="pres">
      <dgm:prSet presAssocID="{3978B297-6711-4451-A0EA-A2E60B3ADF59}" presName="compNode" presStyleCnt="0"/>
      <dgm:spPr/>
    </dgm:pt>
    <dgm:pt modelId="{5E1FA421-F285-437C-95E9-2B5D7198A136}" type="pres">
      <dgm:prSet presAssocID="{3978B297-6711-4451-A0EA-A2E60B3ADF59}" presName="bgRect" presStyleLbl="bgShp" presStyleIdx="0" presStyleCnt="2"/>
      <dgm:spPr/>
    </dgm:pt>
    <dgm:pt modelId="{0A2A408A-7849-4C1D-B528-4D16747C91FE}" type="pres">
      <dgm:prSet presAssocID="{3978B297-6711-4451-A0EA-A2E60B3ADF5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EA16D77-1954-4BC3-836E-E59064AEF10B}" type="pres">
      <dgm:prSet presAssocID="{3978B297-6711-4451-A0EA-A2E60B3ADF59}" presName="spaceRect" presStyleCnt="0"/>
      <dgm:spPr/>
    </dgm:pt>
    <dgm:pt modelId="{197E7D77-29C7-4238-A3BC-B2D7E598BC51}" type="pres">
      <dgm:prSet presAssocID="{3978B297-6711-4451-A0EA-A2E60B3ADF59}" presName="parTx" presStyleLbl="revTx" presStyleIdx="0" presStyleCnt="2">
        <dgm:presLayoutVars>
          <dgm:chMax val="0"/>
          <dgm:chPref val="0"/>
        </dgm:presLayoutVars>
      </dgm:prSet>
      <dgm:spPr/>
    </dgm:pt>
    <dgm:pt modelId="{42801D9A-8FA5-4BC3-A758-FAFF7E3B9D9D}" type="pres">
      <dgm:prSet presAssocID="{FC8F1190-B0AB-467D-B3AA-D22BCFCA46ED}" presName="sibTrans" presStyleCnt="0"/>
      <dgm:spPr/>
    </dgm:pt>
    <dgm:pt modelId="{E11FFEF2-AF14-4AA9-949B-4253393E7B3A}" type="pres">
      <dgm:prSet presAssocID="{A0EF8479-A3B7-4597-B986-58BDBBE2E2E0}" presName="compNode" presStyleCnt="0"/>
      <dgm:spPr/>
    </dgm:pt>
    <dgm:pt modelId="{FFF80324-A86E-42D9-9F8C-687DD052A7AA}" type="pres">
      <dgm:prSet presAssocID="{A0EF8479-A3B7-4597-B986-58BDBBE2E2E0}" presName="bgRect" presStyleLbl="bgShp" presStyleIdx="1" presStyleCnt="2"/>
      <dgm:spPr/>
    </dgm:pt>
    <dgm:pt modelId="{B738D502-3A76-433C-BF72-359869C49B8D}" type="pres">
      <dgm:prSet presAssocID="{A0EF8479-A3B7-4597-B986-58BDBBE2E2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D23887FF-DD9D-4BC6-B59F-E05B6FE01EA3}" type="pres">
      <dgm:prSet presAssocID="{A0EF8479-A3B7-4597-B986-58BDBBE2E2E0}" presName="spaceRect" presStyleCnt="0"/>
      <dgm:spPr/>
    </dgm:pt>
    <dgm:pt modelId="{DB553776-E68E-4BD9-AF84-DC0A00638079}" type="pres">
      <dgm:prSet presAssocID="{A0EF8479-A3B7-4597-B986-58BDBBE2E2E0}" presName="parTx" presStyleLbl="revTx" presStyleIdx="1" presStyleCnt="2">
        <dgm:presLayoutVars>
          <dgm:chMax val="0"/>
          <dgm:chPref val="0"/>
        </dgm:presLayoutVars>
      </dgm:prSet>
      <dgm:spPr/>
    </dgm:pt>
  </dgm:ptLst>
  <dgm:cxnLst>
    <dgm:cxn modelId="{70C27702-5CFB-4FFA-8FBB-C8CEB4F0D234}" srcId="{C874440F-A84A-4BB1-9EE6-0F62CB390922}" destId="{A0EF8479-A3B7-4597-B986-58BDBBE2E2E0}" srcOrd="1" destOrd="0" parTransId="{746C992D-61F7-4BB3-9B41-EE0FE64E24F9}" sibTransId="{71CCB852-BFF9-4C61-A9EC-5695E3D42B68}"/>
    <dgm:cxn modelId="{F5B3E146-0CD6-4E2C-94DE-054EF25B90AE}" type="presOf" srcId="{3978B297-6711-4451-A0EA-A2E60B3ADF59}" destId="{197E7D77-29C7-4238-A3BC-B2D7E598BC51}" srcOrd="0" destOrd="0" presId="urn:microsoft.com/office/officeart/2018/2/layout/IconVerticalSolidList"/>
    <dgm:cxn modelId="{29E29D4B-0F80-482E-A7A6-72731FD343EC}" type="presOf" srcId="{C874440F-A84A-4BB1-9EE6-0F62CB390922}" destId="{193FDC15-EEBF-4B98-8A3E-760171C1C489}" srcOrd="0" destOrd="0" presId="urn:microsoft.com/office/officeart/2018/2/layout/IconVerticalSolidList"/>
    <dgm:cxn modelId="{04E47598-8A44-4383-92FE-C36BD98A755F}" type="presOf" srcId="{A0EF8479-A3B7-4597-B986-58BDBBE2E2E0}" destId="{DB553776-E68E-4BD9-AF84-DC0A00638079}" srcOrd="0" destOrd="0" presId="urn:microsoft.com/office/officeart/2018/2/layout/IconVerticalSolidList"/>
    <dgm:cxn modelId="{E76CDCB0-3F7D-4B1E-94D8-2F9ACB0553BE}" srcId="{C874440F-A84A-4BB1-9EE6-0F62CB390922}" destId="{3978B297-6711-4451-A0EA-A2E60B3ADF59}" srcOrd="0" destOrd="0" parTransId="{9A04C6FE-7A84-4DB0-ADEB-50DB8B3BF622}" sibTransId="{FC8F1190-B0AB-467D-B3AA-D22BCFCA46ED}"/>
    <dgm:cxn modelId="{F83BCEF9-A0DC-439E-9375-A93B908E6A5B}" type="presParOf" srcId="{193FDC15-EEBF-4B98-8A3E-760171C1C489}" destId="{EE442AE3-D5F7-46AB-A397-F64DE228E5C5}" srcOrd="0" destOrd="0" presId="urn:microsoft.com/office/officeart/2018/2/layout/IconVerticalSolidList"/>
    <dgm:cxn modelId="{3986F8D6-675F-4B8B-A268-7860CF059367}" type="presParOf" srcId="{EE442AE3-D5F7-46AB-A397-F64DE228E5C5}" destId="{5E1FA421-F285-437C-95E9-2B5D7198A136}" srcOrd="0" destOrd="0" presId="urn:microsoft.com/office/officeart/2018/2/layout/IconVerticalSolidList"/>
    <dgm:cxn modelId="{6478A146-89F3-4B7A-8CE0-B4DE0DAAAED7}" type="presParOf" srcId="{EE442AE3-D5F7-46AB-A397-F64DE228E5C5}" destId="{0A2A408A-7849-4C1D-B528-4D16747C91FE}" srcOrd="1" destOrd="0" presId="urn:microsoft.com/office/officeart/2018/2/layout/IconVerticalSolidList"/>
    <dgm:cxn modelId="{1404E81F-8828-4BB5-A626-9090758E4D65}" type="presParOf" srcId="{EE442AE3-D5F7-46AB-A397-F64DE228E5C5}" destId="{0EA16D77-1954-4BC3-836E-E59064AEF10B}" srcOrd="2" destOrd="0" presId="urn:microsoft.com/office/officeart/2018/2/layout/IconVerticalSolidList"/>
    <dgm:cxn modelId="{36BA52F6-778F-49C4-8BCF-70AC3A9968E7}" type="presParOf" srcId="{EE442AE3-D5F7-46AB-A397-F64DE228E5C5}" destId="{197E7D77-29C7-4238-A3BC-B2D7E598BC51}" srcOrd="3" destOrd="0" presId="urn:microsoft.com/office/officeart/2018/2/layout/IconVerticalSolidList"/>
    <dgm:cxn modelId="{FBB8F00E-F7C2-4691-B115-BB293B711EF0}" type="presParOf" srcId="{193FDC15-EEBF-4B98-8A3E-760171C1C489}" destId="{42801D9A-8FA5-4BC3-A758-FAFF7E3B9D9D}" srcOrd="1" destOrd="0" presId="urn:microsoft.com/office/officeart/2018/2/layout/IconVerticalSolidList"/>
    <dgm:cxn modelId="{534C401F-32CE-471F-AF73-11D0673A4DDE}" type="presParOf" srcId="{193FDC15-EEBF-4B98-8A3E-760171C1C489}" destId="{E11FFEF2-AF14-4AA9-949B-4253393E7B3A}" srcOrd="2" destOrd="0" presId="urn:microsoft.com/office/officeart/2018/2/layout/IconVerticalSolidList"/>
    <dgm:cxn modelId="{9F44F547-A577-4021-B95F-1371B959103F}" type="presParOf" srcId="{E11FFEF2-AF14-4AA9-949B-4253393E7B3A}" destId="{FFF80324-A86E-42D9-9F8C-687DD052A7AA}" srcOrd="0" destOrd="0" presId="urn:microsoft.com/office/officeart/2018/2/layout/IconVerticalSolidList"/>
    <dgm:cxn modelId="{AC2F4DBD-C720-4AA9-8C85-70024C921EE2}" type="presParOf" srcId="{E11FFEF2-AF14-4AA9-949B-4253393E7B3A}" destId="{B738D502-3A76-433C-BF72-359869C49B8D}" srcOrd="1" destOrd="0" presId="urn:microsoft.com/office/officeart/2018/2/layout/IconVerticalSolidList"/>
    <dgm:cxn modelId="{F51FE4FE-D481-4A77-ACD2-91A36E6AE8B4}" type="presParOf" srcId="{E11FFEF2-AF14-4AA9-949B-4253393E7B3A}" destId="{D23887FF-DD9D-4BC6-B59F-E05B6FE01EA3}" srcOrd="2" destOrd="0" presId="urn:microsoft.com/office/officeart/2018/2/layout/IconVerticalSolidList"/>
    <dgm:cxn modelId="{D6EFE1A3-B9B6-494D-BBED-2F7C4CBD7DDD}" type="presParOf" srcId="{E11FFEF2-AF14-4AA9-949B-4253393E7B3A}" destId="{DB553776-E68E-4BD9-AF84-DC0A006380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A6BE6-F03D-4707-B74F-9271CFAE2A0B}">
      <dsp:nvSpPr>
        <dsp:cNvPr id="0" name=""/>
        <dsp:cNvSpPr/>
      </dsp:nvSpPr>
      <dsp:spPr>
        <a:xfrm>
          <a:off x="0" y="498"/>
          <a:ext cx="9906000" cy="1166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090245-B08E-45A3-B0E1-479437AA94FA}">
      <dsp:nvSpPr>
        <dsp:cNvPr id="0" name=""/>
        <dsp:cNvSpPr/>
      </dsp:nvSpPr>
      <dsp:spPr>
        <a:xfrm>
          <a:off x="352721" y="262853"/>
          <a:ext cx="641312" cy="641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FE59DE-1C0F-4B2B-88F4-DF47A69FCAF1}">
      <dsp:nvSpPr>
        <dsp:cNvPr id="0" name=""/>
        <dsp:cNvSpPr/>
      </dsp:nvSpPr>
      <dsp:spPr>
        <a:xfrm>
          <a:off x="1346755" y="498"/>
          <a:ext cx="8559244" cy="116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04" tIns="123404" rIns="123404" bIns="123404" numCol="1" spcCol="1270" anchor="ctr" anchorCtr="0">
          <a:noAutofit/>
        </a:bodyPr>
        <a:lstStyle/>
        <a:p>
          <a:pPr marL="0" lvl="0" indent="0" algn="l" defTabSz="889000">
            <a:lnSpc>
              <a:spcPct val="100000"/>
            </a:lnSpc>
            <a:spcBef>
              <a:spcPct val="0"/>
            </a:spcBef>
            <a:spcAft>
              <a:spcPct val="35000"/>
            </a:spcAft>
            <a:buNone/>
          </a:pPr>
          <a:r>
            <a:rPr lang="en-US" sz="2000" kern="1200"/>
            <a:t>Primary motivation behind analyzing the Amazon Products Dataset is to leverage big data to gain insights into market dynamics </a:t>
          </a:r>
        </a:p>
      </dsp:txBody>
      <dsp:txXfrm>
        <a:off x="1346755" y="498"/>
        <a:ext cx="8559244" cy="1166022"/>
      </dsp:txXfrm>
    </dsp:sp>
    <dsp:sp modelId="{A86B5440-B6B2-42BF-94C4-29C05DEA7DC2}">
      <dsp:nvSpPr>
        <dsp:cNvPr id="0" name=""/>
        <dsp:cNvSpPr/>
      </dsp:nvSpPr>
      <dsp:spPr>
        <a:xfrm>
          <a:off x="0" y="1458026"/>
          <a:ext cx="9906000" cy="1166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8A3A3-DC9F-4E0A-AEB6-CC8C7BB19AFF}">
      <dsp:nvSpPr>
        <dsp:cNvPr id="0" name=""/>
        <dsp:cNvSpPr/>
      </dsp:nvSpPr>
      <dsp:spPr>
        <a:xfrm>
          <a:off x="352721" y="1720381"/>
          <a:ext cx="641312" cy="641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FF3C48-70ED-407E-BB67-E1FEDC8ADBF3}">
      <dsp:nvSpPr>
        <dsp:cNvPr id="0" name=""/>
        <dsp:cNvSpPr/>
      </dsp:nvSpPr>
      <dsp:spPr>
        <a:xfrm>
          <a:off x="1346755" y="1458026"/>
          <a:ext cx="8559244" cy="116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04" tIns="123404" rIns="123404" bIns="123404" numCol="1" spcCol="1270" anchor="ctr" anchorCtr="0">
          <a:noAutofit/>
        </a:bodyPr>
        <a:lstStyle/>
        <a:p>
          <a:pPr marL="0" lvl="0" indent="0" algn="l" defTabSz="889000">
            <a:lnSpc>
              <a:spcPct val="100000"/>
            </a:lnSpc>
            <a:spcBef>
              <a:spcPct val="0"/>
            </a:spcBef>
            <a:spcAft>
              <a:spcPct val="35000"/>
            </a:spcAft>
            <a:buNone/>
          </a:pPr>
          <a:r>
            <a:rPr lang="en-US" sz="2000" kern="1200"/>
            <a:t>The dataset is a goldmine for understanding how different products perform, which categories are most popular, and what pricing strategies might be most effective. </a:t>
          </a:r>
        </a:p>
      </dsp:txBody>
      <dsp:txXfrm>
        <a:off x="1346755" y="1458026"/>
        <a:ext cx="8559244" cy="1166022"/>
      </dsp:txXfrm>
    </dsp:sp>
    <dsp:sp modelId="{96577A4E-0DBA-4180-A8D2-EE2F4CC59EA9}">
      <dsp:nvSpPr>
        <dsp:cNvPr id="0" name=""/>
        <dsp:cNvSpPr/>
      </dsp:nvSpPr>
      <dsp:spPr>
        <a:xfrm>
          <a:off x="0" y="2915554"/>
          <a:ext cx="9906000" cy="1166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429CF7-2857-4814-8BE7-BC7C50253DE9}">
      <dsp:nvSpPr>
        <dsp:cNvPr id="0" name=""/>
        <dsp:cNvSpPr/>
      </dsp:nvSpPr>
      <dsp:spPr>
        <a:xfrm>
          <a:off x="352721" y="3177909"/>
          <a:ext cx="641312" cy="641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8D68BA-C58E-42DA-91AC-10F13A11A76E}">
      <dsp:nvSpPr>
        <dsp:cNvPr id="0" name=""/>
        <dsp:cNvSpPr/>
      </dsp:nvSpPr>
      <dsp:spPr>
        <a:xfrm>
          <a:off x="1346755" y="2915554"/>
          <a:ext cx="8559244" cy="116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04" tIns="123404" rIns="123404" bIns="123404" numCol="1" spcCol="1270" anchor="ctr" anchorCtr="0">
          <a:noAutofit/>
        </a:bodyPr>
        <a:lstStyle/>
        <a:p>
          <a:pPr marL="0" lvl="0" indent="0" algn="l" defTabSz="889000">
            <a:lnSpc>
              <a:spcPct val="100000"/>
            </a:lnSpc>
            <a:spcBef>
              <a:spcPct val="0"/>
            </a:spcBef>
            <a:spcAft>
              <a:spcPct val="35000"/>
            </a:spcAft>
            <a:buNone/>
          </a:pPr>
          <a:r>
            <a:rPr lang="en-US" sz="2000" kern="1200"/>
            <a:t>For businesses and retailers, these insights are invaluable for strategizing and optimizing their product offerings and pricing models to meet consumer demand and stay competitive.</a:t>
          </a:r>
        </a:p>
      </dsp:txBody>
      <dsp:txXfrm>
        <a:off x="1346755" y="2915554"/>
        <a:ext cx="8559244" cy="11660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88B2B-F565-4842-85B3-A2A0E9DB092B}">
      <dsp:nvSpPr>
        <dsp:cNvPr id="0" name=""/>
        <dsp:cNvSpPr/>
      </dsp:nvSpPr>
      <dsp:spPr>
        <a:xfrm>
          <a:off x="0" y="498"/>
          <a:ext cx="9906000" cy="116602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BE01A2-21E8-4C14-8472-AA64220FF257}">
      <dsp:nvSpPr>
        <dsp:cNvPr id="0" name=""/>
        <dsp:cNvSpPr/>
      </dsp:nvSpPr>
      <dsp:spPr>
        <a:xfrm>
          <a:off x="352721" y="262853"/>
          <a:ext cx="641312" cy="641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DE28AE-46B4-468F-BFCE-153B50B6E325}">
      <dsp:nvSpPr>
        <dsp:cNvPr id="0" name=""/>
        <dsp:cNvSpPr/>
      </dsp:nvSpPr>
      <dsp:spPr>
        <a:xfrm>
          <a:off x="1346755" y="498"/>
          <a:ext cx="8559244" cy="116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04" tIns="123404" rIns="123404" bIns="123404" numCol="1" spcCol="1270" anchor="ctr" anchorCtr="0">
          <a:noAutofit/>
        </a:bodyPr>
        <a:lstStyle/>
        <a:p>
          <a:pPr marL="0" lvl="0" indent="0" algn="l" defTabSz="889000">
            <a:lnSpc>
              <a:spcPct val="100000"/>
            </a:lnSpc>
            <a:spcBef>
              <a:spcPct val="0"/>
            </a:spcBef>
            <a:spcAft>
              <a:spcPct val="35000"/>
            </a:spcAft>
            <a:buNone/>
          </a:pPr>
          <a:r>
            <a:rPr lang="en-US" sz="2000" b="1" kern="1200"/>
            <a:t>Data Analysis:</a:t>
          </a:r>
          <a:r>
            <a:rPr lang="en-US" sz="2000" kern="1200"/>
            <a:t> Performing a thorough exploratory data analysis (EDA) to understand the dataset's structure, content, and the relationships between different variables.</a:t>
          </a:r>
        </a:p>
      </dsp:txBody>
      <dsp:txXfrm>
        <a:off x="1346755" y="498"/>
        <a:ext cx="8559244" cy="1166022"/>
      </dsp:txXfrm>
    </dsp:sp>
    <dsp:sp modelId="{5D5EEEFB-FE4A-4052-9628-9DC012F7548F}">
      <dsp:nvSpPr>
        <dsp:cNvPr id="0" name=""/>
        <dsp:cNvSpPr/>
      </dsp:nvSpPr>
      <dsp:spPr>
        <a:xfrm>
          <a:off x="0" y="1458026"/>
          <a:ext cx="9906000" cy="116602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BBD85-86DF-4954-9BB7-4220814AF0B9}">
      <dsp:nvSpPr>
        <dsp:cNvPr id="0" name=""/>
        <dsp:cNvSpPr/>
      </dsp:nvSpPr>
      <dsp:spPr>
        <a:xfrm>
          <a:off x="352721" y="1720381"/>
          <a:ext cx="641312" cy="641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FF9AE-703C-405A-9418-CD9EEA35D7A2}">
      <dsp:nvSpPr>
        <dsp:cNvPr id="0" name=""/>
        <dsp:cNvSpPr/>
      </dsp:nvSpPr>
      <dsp:spPr>
        <a:xfrm>
          <a:off x="1346755" y="1458026"/>
          <a:ext cx="8559244" cy="116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04" tIns="123404" rIns="123404" bIns="123404" numCol="1" spcCol="1270" anchor="ctr" anchorCtr="0">
          <a:noAutofit/>
        </a:bodyPr>
        <a:lstStyle/>
        <a:p>
          <a:pPr marL="0" lvl="0" indent="0" algn="l" defTabSz="889000">
            <a:lnSpc>
              <a:spcPct val="100000"/>
            </a:lnSpc>
            <a:spcBef>
              <a:spcPct val="0"/>
            </a:spcBef>
            <a:spcAft>
              <a:spcPct val="35000"/>
            </a:spcAft>
            <a:buNone/>
          </a:pPr>
          <a:r>
            <a:rPr lang="en-US" sz="2000" b="1" kern="1200"/>
            <a:t>Predictive Modeling:</a:t>
          </a:r>
          <a:r>
            <a:rPr lang="en-US" sz="2000" kern="1200"/>
            <a:t> Utilizing machine learning algorithms to build predictive models that can forecast market trends, product demand, and price fluctuations </a:t>
          </a:r>
        </a:p>
      </dsp:txBody>
      <dsp:txXfrm>
        <a:off x="1346755" y="1458026"/>
        <a:ext cx="8559244" cy="1166022"/>
      </dsp:txXfrm>
    </dsp:sp>
    <dsp:sp modelId="{EA63465A-8FE5-417F-91C1-3E5CB50C5B8A}">
      <dsp:nvSpPr>
        <dsp:cNvPr id="0" name=""/>
        <dsp:cNvSpPr/>
      </dsp:nvSpPr>
      <dsp:spPr>
        <a:xfrm>
          <a:off x="0" y="2915554"/>
          <a:ext cx="9906000" cy="116602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8A9B2A-835D-4678-BC60-0E59B726A104}">
      <dsp:nvSpPr>
        <dsp:cNvPr id="0" name=""/>
        <dsp:cNvSpPr/>
      </dsp:nvSpPr>
      <dsp:spPr>
        <a:xfrm>
          <a:off x="352721" y="3177909"/>
          <a:ext cx="641312" cy="641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7BE75E-F74E-41D3-A0FF-5D59C9CBFB74}">
      <dsp:nvSpPr>
        <dsp:cNvPr id="0" name=""/>
        <dsp:cNvSpPr/>
      </dsp:nvSpPr>
      <dsp:spPr>
        <a:xfrm>
          <a:off x="1346755" y="2915554"/>
          <a:ext cx="8559244" cy="1166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04" tIns="123404" rIns="123404" bIns="123404" numCol="1" spcCol="1270" anchor="ctr" anchorCtr="0">
          <a:noAutofit/>
        </a:bodyPr>
        <a:lstStyle/>
        <a:p>
          <a:pPr marL="0" lvl="0" indent="0" algn="l" defTabSz="889000">
            <a:lnSpc>
              <a:spcPct val="100000"/>
            </a:lnSpc>
            <a:spcBef>
              <a:spcPct val="0"/>
            </a:spcBef>
            <a:spcAft>
              <a:spcPct val="35000"/>
            </a:spcAft>
            <a:buNone/>
          </a:pPr>
          <a:r>
            <a:rPr lang="en-US" sz="2000" b="1" kern="1200"/>
            <a:t>Sentiment Analysis:</a:t>
          </a:r>
          <a:r>
            <a:rPr lang="en-US" sz="2000" kern="1200"/>
            <a:t> Analyzing customer reviews to gauge public sentiment towards products, which can influence product development and marketing strategies.</a:t>
          </a:r>
        </a:p>
      </dsp:txBody>
      <dsp:txXfrm>
        <a:off x="1346755" y="2915554"/>
        <a:ext cx="8559244" cy="11660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7EC83-F763-4F26-A2AF-D34F2F711E21}">
      <dsp:nvSpPr>
        <dsp:cNvPr id="0" name=""/>
        <dsp:cNvSpPr/>
      </dsp:nvSpPr>
      <dsp:spPr>
        <a:xfrm>
          <a:off x="0" y="3440"/>
          <a:ext cx="6055450" cy="1560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5F6C15-0A96-40CD-9DA5-001653F9A706}">
      <dsp:nvSpPr>
        <dsp:cNvPr id="0" name=""/>
        <dsp:cNvSpPr/>
      </dsp:nvSpPr>
      <dsp:spPr>
        <a:xfrm>
          <a:off x="472004" y="354518"/>
          <a:ext cx="859029" cy="8581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A17AE-B81F-4CE4-B7B8-1EF2D9861A5E}">
      <dsp:nvSpPr>
        <dsp:cNvPr id="0" name=""/>
        <dsp:cNvSpPr/>
      </dsp:nvSpPr>
      <dsp:spPr>
        <a:xfrm>
          <a:off x="1803038" y="3440"/>
          <a:ext cx="4224644" cy="160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297" tIns="170297" rIns="170297" bIns="170297" numCol="1" spcCol="1270" anchor="ctr" anchorCtr="0">
          <a:noAutofit/>
        </a:bodyPr>
        <a:lstStyle/>
        <a:p>
          <a:pPr marL="0" lvl="0" indent="0" algn="l" defTabSz="622300">
            <a:lnSpc>
              <a:spcPct val="100000"/>
            </a:lnSpc>
            <a:spcBef>
              <a:spcPct val="0"/>
            </a:spcBef>
            <a:spcAft>
              <a:spcPct val="35000"/>
            </a:spcAft>
            <a:buNone/>
          </a:pPr>
          <a:r>
            <a:rPr lang="en-US" sz="1400" b="1" kern="1200"/>
            <a:t>Discount Percentage:</a:t>
          </a:r>
          <a:r>
            <a:rPr lang="en-US" sz="1400" kern="1200"/>
            <a:t> A new column 'discount_percentage' is created by applying a function that calculates the discount percentage based on the list price and the actual price. Products with zero list prices are handled to avoid division by zero.</a:t>
          </a:r>
        </a:p>
      </dsp:txBody>
      <dsp:txXfrm>
        <a:off x="1803038" y="3440"/>
        <a:ext cx="4224644" cy="1609106"/>
      </dsp:txXfrm>
    </dsp:sp>
    <dsp:sp modelId="{3E164C4C-4171-42EF-A8AD-21B50B7270A5}">
      <dsp:nvSpPr>
        <dsp:cNvPr id="0" name=""/>
        <dsp:cNvSpPr/>
      </dsp:nvSpPr>
      <dsp:spPr>
        <a:xfrm>
          <a:off x="0" y="2014824"/>
          <a:ext cx="6055450" cy="1560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203A98-E2B9-4C66-B750-4F9AC8CE171B}">
      <dsp:nvSpPr>
        <dsp:cNvPr id="0" name=""/>
        <dsp:cNvSpPr/>
      </dsp:nvSpPr>
      <dsp:spPr>
        <a:xfrm>
          <a:off x="472004" y="2365902"/>
          <a:ext cx="859029" cy="8581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CF0907-7D3C-4821-8E94-0340296FD1AF}">
      <dsp:nvSpPr>
        <dsp:cNvPr id="0" name=""/>
        <dsp:cNvSpPr/>
      </dsp:nvSpPr>
      <dsp:spPr>
        <a:xfrm>
          <a:off x="1803038" y="2014824"/>
          <a:ext cx="4224644" cy="160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297" tIns="170297" rIns="170297" bIns="170297" numCol="1" spcCol="1270" anchor="ctr" anchorCtr="0">
          <a:noAutofit/>
        </a:bodyPr>
        <a:lstStyle/>
        <a:p>
          <a:pPr marL="0" lvl="0" indent="0" algn="l" defTabSz="622300">
            <a:lnSpc>
              <a:spcPct val="100000"/>
            </a:lnSpc>
            <a:spcBef>
              <a:spcPct val="0"/>
            </a:spcBef>
            <a:spcAft>
              <a:spcPct val="35000"/>
            </a:spcAft>
            <a:buNone/>
          </a:pPr>
          <a:r>
            <a:rPr lang="en-US" sz="1400" b="1" kern="1200"/>
            <a:t>Rating Categories:</a:t>
          </a:r>
          <a:r>
            <a:rPr lang="en-US" sz="1400" kern="1200"/>
            <a:t> It categorizes products into qualitative rating groups based on their 'stars' rating. This transforms a numeric rating into an ordinal categorical feature that can be used in machine learning models for classification or ordering.</a:t>
          </a:r>
        </a:p>
      </dsp:txBody>
      <dsp:txXfrm>
        <a:off x="1803038" y="2014824"/>
        <a:ext cx="4224644" cy="1609106"/>
      </dsp:txXfrm>
    </dsp:sp>
    <dsp:sp modelId="{CE7C1BCE-BB56-40D5-BC20-D1BB8F5A9E51}">
      <dsp:nvSpPr>
        <dsp:cNvPr id="0" name=""/>
        <dsp:cNvSpPr/>
      </dsp:nvSpPr>
      <dsp:spPr>
        <a:xfrm>
          <a:off x="0" y="4026207"/>
          <a:ext cx="6055450" cy="1560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10930-FDAB-402E-B37E-87637ECBE4A3}">
      <dsp:nvSpPr>
        <dsp:cNvPr id="0" name=""/>
        <dsp:cNvSpPr/>
      </dsp:nvSpPr>
      <dsp:spPr>
        <a:xfrm>
          <a:off x="472004" y="4377285"/>
          <a:ext cx="859029" cy="8581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033C7-6172-44DF-9C99-355F09E7A270}">
      <dsp:nvSpPr>
        <dsp:cNvPr id="0" name=""/>
        <dsp:cNvSpPr/>
      </dsp:nvSpPr>
      <dsp:spPr>
        <a:xfrm>
          <a:off x="1803038" y="4026207"/>
          <a:ext cx="4224644" cy="1609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297" tIns="170297" rIns="170297" bIns="170297" numCol="1" spcCol="1270" anchor="ctr" anchorCtr="0">
          <a:noAutofit/>
        </a:bodyPr>
        <a:lstStyle/>
        <a:p>
          <a:pPr marL="0" lvl="0" indent="0" algn="l" defTabSz="622300">
            <a:lnSpc>
              <a:spcPct val="100000"/>
            </a:lnSpc>
            <a:spcBef>
              <a:spcPct val="0"/>
            </a:spcBef>
            <a:spcAft>
              <a:spcPct val="35000"/>
            </a:spcAft>
            <a:buNone/>
          </a:pPr>
          <a:r>
            <a:rPr lang="en-US" sz="1400" b="1" kern="1200"/>
            <a:t>Price Difference:</a:t>
          </a:r>
          <a:r>
            <a:rPr lang="en-US" sz="1400" kern="1200"/>
            <a:t> Finally, a 'difference_price' column is created by subtracting the actual product price from the list price, which could be an indicator of the magnitude of discounts offered.</a:t>
          </a:r>
        </a:p>
      </dsp:txBody>
      <dsp:txXfrm>
        <a:off x="1803038" y="4026207"/>
        <a:ext cx="4224644" cy="16091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FA421-F285-437C-95E9-2B5D7198A136}">
      <dsp:nvSpPr>
        <dsp:cNvPr id="0" name=""/>
        <dsp:cNvSpPr/>
      </dsp:nvSpPr>
      <dsp:spPr>
        <a:xfrm>
          <a:off x="0" y="654097"/>
          <a:ext cx="6579283" cy="14887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2A408A-7849-4C1D-B528-4D16747C91FE}">
      <dsp:nvSpPr>
        <dsp:cNvPr id="0" name=""/>
        <dsp:cNvSpPr/>
      </dsp:nvSpPr>
      <dsp:spPr>
        <a:xfrm>
          <a:off x="450358" y="989074"/>
          <a:ext cx="818832" cy="8188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7E7D77-29C7-4238-A3BC-B2D7E598BC51}">
      <dsp:nvSpPr>
        <dsp:cNvPr id="0" name=""/>
        <dsp:cNvSpPr/>
      </dsp:nvSpPr>
      <dsp:spPr>
        <a:xfrm>
          <a:off x="1719549" y="654097"/>
          <a:ext cx="4602798" cy="1954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2" tIns="206802" rIns="206802" bIns="206802" numCol="1" spcCol="1270" anchor="ctr" anchorCtr="0">
          <a:noAutofit/>
        </a:bodyPr>
        <a:lstStyle/>
        <a:p>
          <a:pPr marL="0" lvl="0" indent="0" algn="l" defTabSz="711200">
            <a:lnSpc>
              <a:spcPct val="90000"/>
            </a:lnSpc>
            <a:spcBef>
              <a:spcPct val="0"/>
            </a:spcBef>
            <a:spcAft>
              <a:spcPct val="35000"/>
            </a:spcAft>
            <a:buNone/>
          </a:pPr>
          <a:r>
            <a:rPr lang="en-US" sz="1600" b="1" kern="1200" dirty="0"/>
            <a:t>Multinomial Naïve Bayes: </a:t>
          </a:r>
          <a:r>
            <a:rPr lang="en-US" sz="1600" kern="1200" dirty="0"/>
            <a:t>MNB classifier is a probabilistic learning method commonly used in Natural Language Processing (NLP) for text classification tasks. It is based on the Bayes theorem and the 'naive' assumption of conditional independence between every pair of features given the value of the class variable. </a:t>
          </a:r>
        </a:p>
      </dsp:txBody>
      <dsp:txXfrm>
        <a:off x="1719549" y="654097"/>
        <a:ext cx="4602798" cy="1954033"/>
      </dsp:txXfrm>
    </dsp:sp>
    <dsp:sp modelId="{FFF80324-A86E-42D9-9F8C-687DD052A7AA}">
      <dsp:nvSpPr>
        <dsp:cNvPr id="0" name=""/>
        <dsp:cNvSpPr/>
      </dsp:nvSpPr>
      <dsp:spPr>
        <a:xfrm>
          <a:off x="0" y="3030624"/>
          <a:ext cx="6579283" cy="14887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38D502-3A76-433C-BF72-359869C49B8D}">
      <dsp:nvSpPr>
        <dsp:cNvPr id="0" name=""/>
        <dsp:cNvSpPr/>
      </dsp:nvSpPr>
      <dsp:spPr>
        <a:xfrm>
          <a:off x="450358" y="3365601"/>
          <a:ext cx="818832" cy="8188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553776-E68E-4BD9-AF84-DC0A00638079}">
      <dsp:nvSpPr>
        <dsp:cNvPr id="0" name=""/>
        <dsp:cNvSpPr/>
      </dsp:nvSpPr>
      <dsp:spPr>
        <a:xfrm>
          <a:off x="1719549" y="3030624"/>
          <a:ext cx="4602798" cy="1954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2" tIns="206802" rIns="206802" bIns="206802" numCol="1" spcCol="1270" anchor="ctr" anchorCtr="0">
          <a:noAutofit/>
        </a:bodyPr>
        <a:lstStyle/>
        <a:p>
          <a:pPr marL="0" lvl="0" indent="0" algn="l" defTabSz="711200">
            <a:lnSpc>
              <a:spcPct val="90000"/>
            </a:lnSpc>
            <a:spcBef>
              <a:spcPct val="0"/>
            </a:spcBef>
            <a:spcAft>
              <a:spcPct val="35000"/>
            </a:spcAft>
            <a:buNone/>
          </a:pPr>
          <a:r>
            <a:rPr lang="en-US" sz="1600" b="1" kern="1200" dirty="0"/>
            <a:t>Logistic Regression: </a:t>
          </a:r>
          <a:r>
            <a:rPr lang="en-US" sz="1600" kern="1200" dirty="0"/>
            <a:t>It is a classification algorithm used when the response variable is categorical. The algorithm predicts the probability of the target variable belonging to each category. </a:t>
          </a:r>
        </a:p>
      </dsp:txBody>
      <dsp:txXfrm>
        <a:off x="1719549" y="3030624"/>
        <a:ext cx="4602798" cy="19540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12/10/23</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031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12/10/23</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777272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12/10/23</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015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12/10/23</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449581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12/10/23</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03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12/10/23</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790258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12/10/23</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438912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12/10/23</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76457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12/10/23</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0990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12/10/23</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17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12/10/23</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7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12/10/23</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82486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https://files.oaiusercontent.com/file-76CVZ4K5p8JD74xVL5oYlgVA?se=2023-12-11T02%3A19%3A44Z&amp;sp=r&amp;sv=2021-08-06&amp;sr=b&amp;rscc=max-age%3D3599%2C%20immutable&amp;rscd=attachment%3B%20filename%3D2e4a6382-3f55-40c8-b794-d016ba0916f8&amp;sig=Nvt7q1UMgtICaHKcDV4di8TP0CIOcbttJZ8RARnL0O8%3D"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https://files.oaiusercontent.com/file-v5f1eWunPi8fT78G7wGIMU5j?se=2023-12-11T02%3A17%3A12Z&amp;sp=r&amp;sv=2021-08-06&amp;sr=b&amp;rscc=max-age%3D3599%2C%20immutable&amp;rscd=attachment%3B%20filename%3D26117d17-221e-43ef-86bb-30da04c8e262&amp;sig=9WOpxq6sMN1Vd72dhRKZSvV7Xe5tKdf/kqeFshdI1XM%3D"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899DA5E-794D-4391-A67B-C734D18C5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nt">
            <a:extLst>
              <a:ext uri="{FF2B5EF4-FFF2-40B4-BE49-F238E27FC236}">
                <a16:creationId xmlns:a16="http://schemas.microsoft.com/office/drawing/2014/main" id="{DF8D6DF5-7A00-4A9D-BD50-E8BCC8F4D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B46BB51D-5B92-1C1B-D2A2-84E91090D9A8}"/>
              </a:ext>
            </a:extLst>
          </p:cNvPr>
          <p:cNvPicPr>
            <a:picLocks noChangeAspect="1"/>
          </p:cNvPicPr>
          <p:nvPr/>
        </p:nvPicPr>
        <p:blipFill rotWithShape="1">
          <a:blip r:embed="rId2"/>
          <a:srcRect l="9132" r="16257"/>
          <a:stretch/>
        </p:blipFill>
        <p:spPr>
          <a:xfrm>
            <a:off x="6121757" y="2570072"/>
            <a:ext cx="6095999" cy="4289479"/>
          </a:xfrm>
          <a:prstGeom prst="rect">
            <a:avLst/>
          </a:prstGeom>
          <a:effectLst/>
        </p:spPr>
      </p:pic>
      <p:sp useBgFill="1">
        <p:nvSpPr>
          <p:cNvPr id="24" name="Rectangle 23">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6F048-D4D7-A80F-28D0-9E30E705C198}"/>
              </a:ext>
            </a:extLst>
          </p:cNvPr>
          <p:cNvSpPr>
            <a:spLocks noGrp="1"/>
          </p:cNvSpPr>
          <p:nvPr>
            <p:ph type="ctrTitle"/>
          </p:nvPr>
        </p:nvSpPr>
        <p:spPr>
          <a:xfrm>
            <a:off x="761802" y="754336"/>
            <a:ext cx="10426434" cy="1287816"/>
          </a:xfrm>
        </p:spPr>
        <p:txBody>
          <a:bodyPr>
            <a:normAutofit/>
          </a:bodyPr>
          <a:lstStyle/>
          <a:p>
            <a:pPr>
              <a:lnSpc>
                <a:spcPct val="90000"/>
              </a:lnSpc>
            </a:pPr>
            <a:r>
              <a:rPr lang="en-US" sz="4100"/>
              <a:t>Amazon Products Optimal Price Prediction</a:t>
            </a:r>
          </a:p>
        </p:txBody>
      </p:sp>
      <p:sp>
        <p:nvSpPr>
          <p:cNvPr id="3" name="Subtitle 2">
            <a:extLst>
              <a:ext uri="{FF2B5EF4-FFF2-40B4-BE49-F238E27FC236}">
                <a16:creationId xmlns:a16="http://schemas.microsoft.com/office/drawing/2014/main" id="{4D8CA855-BE1B-E0CB-796A-DBCB6E58785C}"/>
              </a:ext>
            </a:extLst>
          </p:cNvPr>
          <p:cNvSpPr>
            <a:spLocks noGrp="1"/>
          </p:cNvSpPr>
          <p:nvPr>
            <p:ph type="subTitle" idx="1"/>
          </p:nvPr>
        </p:nvSpPr>
        <p:spPr>
          <a:xfrm>
            <a:off x="761801" y="2964520"/>
            <a:ext cx="4829434" cy="2951202"/>
          </a:xfrm>
        </p:spPr>
        <p:txBody>
          <a:bodyPr anchor="t">
            <a:normAutofit/>
          </a:bodyPr>
          <a:lstStyle/>
          <a:p>
            <a:r>
              <a:rPr lang="en-US" b="1"/>
              <a:t>Team 17:</a:t>
            </a:r>
          </a:p>
          <a:p>
            <a:r>
              <a:rPr lang="en-US" err="1"/>
              <a:t>Ananthakrishna</a:t>
            </a:r>
            <a:r>
              <a:rPr lang="en-US"/>
              <a:t> </a:t>
            </a:r>
            <a:r>
              <a:rPr lang="en-US" err="1"/>
              <a:t>Kalle</a:t>
            </a:r>
            <a:r>
              <a:rPr lang="en-US"/>
              <a:t>(002772115)</a:t>
            </a:r>
          </a:p>
          <a:p>
            <a:r>
              <a:rPr lang="en-US"/>
              <a:t>Vaishnavi </a:t>
            </a:r>
            <a:r>
              <a:rPr lang="en-US" err="1"/>
              <a:t>Yadamreddy</a:t>
            </a:r>
            <a:r>
              <a:rPr lang="en-US"/>
              <a:t>(002725890)</a:t>
            </a:r>
          </a:p>
        </p:txBody>
      </p:sp>
      <p:cxnSp>
        <p:nvCxnSpPr>
          <p:cNvPr id="26" name="Straight Connector 25">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856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7" name="Slide Background">
            <a:extLst>
              <a:ext uri="{FF2B5EF4-FFF2-40B4-BE49-F238E27FC236}">
                <a16:creationId xmlns:a16="http://schemas.microsoft.com/office/drawing/2014/main" id="{B50D074C-5457-4294-A181-6B67F4146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9" name="Rectangle 4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CF585CC3-B4F9-AE34-DE63-A8719AAF718C}"/>
              </a:ext>
            </a:extLst>
          </p:cNvPr>
          <p:cNvPicPr>
            <a:picLocks noGrp="1" noChangeAspect="1"/>
          </p:cNvPicPr>
          <p:nvPr>
            <p:ph idx="1"/>
          </p:nvPr>
        </p:nvPicPr>
        <p:blipFill rotWithShape="1">
          <a:blip r:embed="rId2"/>
          <a:srcRect l="988" t="36098" b="-1"/>
          <a:stretch/>
        </p:blipFill>
        <p:spPr>
          <a:xfrm>
            <a:off x="761802" y="819903"/>
            <a:ext cx="10668003" cy="3869663"/>
          </a:xfrm>
          <a:prstGeom prst="rect">
            <a:avLst/>
          </a:prstGeom>
          <a:effectLst/>
        </p:spPr>
      </p:pic>
      <p:cxnSp>
        <p:nvCxnSpPr>
          <p:cNvPr id="51" name="Straight Connector 5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098869"/>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089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Slide Background">
            <a:extLst>
              <a:ext uri="{FF2B5EF4-FFF2-40B4-BE49-F238E27FC236}">
                <a16:creationId xmlns:a16="http://schemas.microsoft.com/office/drawing/2014/main" id="{4FB7B5F4-E689-4ADE-880B-3E310AE76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tint">
            <a:extLst>
              <a:ext uri="{FF2B5EF4-FFF2-40B4-BE49-F238E27FC236}">
                <a16:creationId xmlns:a16="http://schemas.microsoft.com/office/drawing/2014/main" id="{CE25830B-2829-4983-9DD8-DE9692B38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bg2">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Content Placeholder 3" descr="A screenshot of a computer screen&#10;&#10;Description automatically generated">
            <a:extLst>
              <a:ext uri="{FF2B5EF4-FFF2-40B4-BE49-F238E27FC236}">
                <a16:creationId xmlns:a16="http://schemas.microsoft.com/office/drawing/2014/main" id="{031EB293-B139-EF19-8DC4-5B61713C8696}"/>
              </a:ext>
            </a:extLst>
          </p:cNvPr>
          <p:cNvPicPr>
            <a:picLocks noChangeAspect="1"/>
          </p:cNvPicPr>
          <p:nvPr/>
        </p:nvPicPr>
        <p:blipFill>
          <a:blip r:embed="rId2"/>
          <a:stretch>
            <a:fillRect/>
          </a:stretch>
        </p:blipFill>
        <p:spPr>
          <a:xfrm>
            <a:off x="943677" y="739638"/>
            <a:ext cx="3958183" cy="2632192"/>
          </a:xfrm>
          <a:prstGeom prst="rect">
            <a:avLst/>
          </a:prstGeom>
        </p:spPr>
      </p:pic>
      <p:pic>
        <p:nvPicPr>
          <p:cNvPr id="5" name="Picture 4" descr="A graph showing a number of red dots&#10;&#10;Description automatically generated">
            <a:extLst>
              <a:ext uri="{FF2B5EF4-FFF2-40B4-BE49-F238E27FC236}">
                <a16:creationId xmlns:a16="http://schemas.microsoft.com/office/drawing/2014/main" id="{3FC7F73B-E0F6-F7E5-376A-45CCE4C65D34}"/>
              </a:ext>
            </a:extLst>
          </p:cNvPr>
          <p:cNvPicPr>
            <a:picLocks noChangeAspect="1"/>
          </p:cNvPicPr>
          <p:nvPr/>
        </p:nvPicPr>
        <p:blipFill>
          <a:blip r:embed="rId3"/>
          <a:stretch>
            <a:fillRect/>
          </a:stretch>
        </p:blipFill>
        <p:spPr>
          <a:xfrm>
            <a:off x="523844" y="3592203"/>
            <a:ext cx="4797850" cy="2386930"/>
          </a:xfrm>
          <a:prstGeom prst="rect">
            <a:avLst/>
          </a:prstGeom>
        </p:spPr>
      </p:pic>
      <p:sp useBgFill="1">
        <p:nvSpPr>
          <p:cNvPr id="49" name="Rectangle 43">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9259" y="0"/>
            <a:ext cx="6472741" cy="685800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4C695-062B-9AC7-240A-F461585059CF}"/>
              </a:ext>
            </a:extLst>
          </p:cNvPr>
          <p:cNvSpPr>
            <a:spLocks noGrp="1"/>
          </p:cNvSpPr>
          <p:nvPr>
            <p:ph type="title"/>
          </p:nvPr>
        </p:nvSpPr>
        <p:spPr>
          <a:xfrm>
            <a:off x="6257178" y="235528"/>
            <a:ext cx="4429020" cy="2021378"/>
          </a:xfrm>
        </p:spPr>
        <p:txBody>
          <a:bodyPr vert="horz" lIns="91440" tIns="45720" rIns="91440" bIns="45720" rtlCol="0">
            <a:normAutofit/>
          </a:bodyPr>
          <a:lstStyle/>
          <a:p>
            <a:pPr>
              <a:lnSpc>
                <a:spcPct val="90000"/>
              </a:lnSpc>
            </a:pPr>
            <a:r>
              <a:rPr lang="en-US" sz="4100" dirty="0"/>
              <a:t>Observation 2: Correlation between Features</a:t>
            </a:r>
          </a:p>
        </p:txBody>
      </p:sp>
      <p:sp>
        <p:nvSpPr>
          <p:cNvPr id="26" name="Content Placeholder 25">
            <a:extLst>
              <a:ext uri="{FF2B5EF4-FFF2-40B4-BE49-F238E27FC236}">
                <a16:creationId xmlns:a16="http://schemas.microsoft.com/office/drawing/2014/main" id="{C5B7A987-0605-C2B0-6833-6C56FA3059AA}"/>
              </a:ext>
            </a:extLst>
          </p:cNvPr>
          <p:cNvSpPr>
            <a:spLocks noGrp="1"/>
          </p:cNvSpPr>
          <p:nvPr>
            <p:ph idx="1"/>
          </p:nvPr>
        </p:nvSpPr>
        <p:spPr>
          <a:xfrm>
            <a:off x="6257178" y="2835887"/>
            <a:ext cx="4429020" cy="2957383"/>
          </a:xfrm>
        </p:spPr>
        <p:txBody>
          <a:bodyPr anchor="ctr">
            <a:noAutofit/>
          </a:bodyPr>
          <a:lstStyle/>
          <a:p>
            <a:pPr marL="342900" lvl="0" indent="-342900">
              <a:lnSpc>
                <a:spcPct val="100000"/>
              </a:lnSpc>
              <a:buFont typeface="Symbol" pitchFamily="2" charset="2"/>
              <a:buChar char=""/>
            </a:pPr>
            <a:r>
              <a:rPr lang="en-US" sz="1600" kern="100" dirty="0">
                <a:effectLst/>
                <a:latin typeface="Calibri" panose="020F0502020204030204" pitchFamily="34" charset="0"/>
                <a:ea typeface="Calibri" panose="020F0502020204030204" pitchFamily="34" charset="0"/>
                <a:cs typeface="Calibri" panose="020F0502020204030204" pitchFamily="34" charset="0"/>
              </a:rPr>
              <a:t>'</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listPrice</a:t>
            </a:r>
            <a:r>
              <a:rPr lang="en-US" sz="1600" kern="100" dirty="0">
                <a:effectLst/>
                <a:latin typeface="Calibri" panose="020F0502020204030204" pitchFamily="34" charset="0"/>
                <a:ea typeface="Calibri" panose="020F0502020204030204" pitchFamily="34" charset="0"/>
                <a:cs typeface="Calibri" panose="020F0502020204030204" pitchFamily="34" charset="0"/>
              </a:rPr>
              <a:t>' and 'price' have a strong negative correlation with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discount_percentage</a:t>
            </a:r>
            <a:r>
              <a:rPr lang="en-US" sz="1600" kern="100" dirty="0">
                <a:effectLst/>
                <a:latin typeface="Calibri" panose="020F0502020204030204" pitchFamily="34" charset="0"/>
                <a:ea typeface="Calibri" panose="020F0502020204030204" pitchFamily="34" charset="0"/>
                <a:cs typeface="Calibri" panose="020F0502020204030204" pitchFamily="34" charset="0"/>
              </a:rPr>
              <a:t>'. This indicates that as the list price or the actual price of a product increases, the discount percentage tends to decrease, or vice versa.</a:t>
            </a:r>
          </a:p>
          <a:p>
            <a:pPr marL="342900" lvl="0" indent="-342900">
              <a:lnSpc>
                <a:spcPct val="100000"/>
              </a:lnSpc>
              <a:buFont typeface="Symbol" pitchFamily="2" charset="2"/>
              <a:buChar char=""/>
            </a:pPr>
            <a:r>
              <a:rPr lang="en-US" sz="1600" kern="100" dirty="0">
                <a:effectLst/>
                <a:latin typeface="Calibri" panose="020F0502020204030204" pitchFamily="34" charset="0"/>
                <a:ea typeface="Calibri" panose="020F0502020204030204" pitchFamily="34" charset="0"/>
                <a:cs typeface="Calibri" panose="020F0502020204030204" pitchFamily="34" charset="0"/>
              </a:rPr>
              <a:t>Positive correlation between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listPrice</a:t>
            </a:r>
            <a:r>
              <a:rPr lang="en-US" sz="1600" kern="100" dirty="0">
                <a:effectLst/>
                <a:latin typeface="Calibri" panose="020F0502020204030204" pitchFamily="34" charset="0"/>
                <a:ea typeface="Calibri" panose="020F0502020204030204" pitchFamily="34" charset="0"/>
                <a:cs typeface="Calibri" panose="020F0502020204030204" pitchFamily="34" charset="0"/>
              </a:rPr>
              <a:t>' and 'price', which is expected as they are typically directly related. The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difference_price</a:t>
            </a:r>
            <a:r>
              <a:rPr lang="en-US" sz="1600" kern="100" dirty="0">
                <a:effectLst/>
                <a:latin typeface="Calibri" panose="020F0502020204030204" pitchFamily="34" charset="0"/>
                <a:ea typeface="Calibri" panose="020F0502020204030204" pitchFamily="34" charset="0"/>
                <a:cs typeface="Calibri" panose="020F0502020204030204" pitchFamily="34" charset="0"/>
              </a:rPr>
              <a:t>', which might represent the difference between the list price and the actual price, is positively correlated with both '</a:t>
            </a:r>
            <a:r>
              <a:rPr lang="en-US" sz="1600" kern="100" dirty="0" err="1">
                <a:effectLst/>
                <a:latin typeface="Calibri" panose="020F0502020204030204" pitchFamily="34" charset="0"/>
                <a:ea typeface="Calibri" panose="020F0502020204030204" pitchFamily="34" charset="0"/>
                <a:cs typeface="Calibri" panose="020F0502020204030204" pitchFamily="34" charset="0"/>
              </a:rPr>
              <a:t>listPrice</a:t>
            </a:r>
            <a:r>
              <a:rPr lang="en-US" sz="1600" kern="100" dirty="0">
                <a:effectLst/>
                <a:latin typeface="Calibri" panose="020F0502020204030204" pitchFamily="34" charset="0"/>
                <a:ea typeface="Calibri" panose="020F0502020204030204" pitchFamily="34" charset="0"/>
                <a:cs typeface="Calibri" panose="020F0502020204030204" pitchFamily="34" charset="0"/>
              </a:rPr>
              <a:t>' and 'price', suggesting that a higher price difference is associated with higher absolute prices.</a:t>
            </a:r>
          </a:p>
          <a:p>
            <a:pPr marL="342900" lvl="0" indent="-342900">
              <a:lnSpc>
                <a:spcPct val="100000"/>
              </a:lnSpc>
              <a:buFont typeface="Symbol" pitchFamily="2" charset="2"/>
              <a:buChar char=""/>
            </a:pPr>
            <a:r>
              <a:rPr lang="en-US" sz="1600" dirty="0">
                <a:effectLst/>
                <a:latin typeface="Calibri" panose="020F0502020204030204" pitchFamily="34" charset="0"/>
                <a:ea typeface="Calibri" panose="020F0502020204030204" pitchFamily="34" charset="0"/>
              </a:rPr>
              <a:t>‘</a:t>
            </a:r>
            <a:r>
              <a:rPr lang="en-US" sz="1600" dirty="0" err="1">
                <a:effectLst/>
                <a:latin typeface="Calibri" panose="020F0502020204030204" pitchFamily="34" charset="0"/>
                <a:ea typeface="Calibri" panose="020F0502020204030204" pitchFamily="34" charset="0"/>
              </a:rPr>
              <a:t>boughtInLastMonth</a:t>
            </a:r>
            <a:r>
              <a:rPr lang="en-US" sz="1600" dirty="0">
                <a:effectLst/>
                <a:latin typeface="Calibri" panose="020F0502020204030204" pitchFamily="34" charset="0"/>
                <a:ea typeface="Calibri" panose="020F0502020204030204" pitchFamily="34" charset="0"/>
              </a:rPr>
              <a:t>’ and ‘stars’ doesn’t show much correlation with other features</a:t>
            </a:r>
            <a:r>
              <a:rPr lang="en-US" sz="1600" dirty="0">
                <a:effectLst/>
              </a:rPr>
              <a:t> </a:t>
            </a:r>
            <a:endParaRPr lang="en-US" sz="1600" dirty="0"/>
          </a:p>
        </p:txBody>
      </p:sp>
      <p:cxnSp>
        <p:nvCxnSpPr>
          <p:cNvPr id="46" name="Straight Connector 45">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84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EA05-2C76-C3E7-1850-AEB4E339C36E}"/>
              </a:ext>
            </a:extLst>
          </p:cNvPr>
          <p:cNvSpPr>
            <a:spLocks noGrp="1"/>
          </p:cNvSpPr>
          <p:nvPr>
            <p:ph type="title"/>
          </p:nvPr>
        </p:nvSpPr>
        <p:spPr/>
        <p:txBody>
          <a:bodyPr/>
          <a:lstStyle/>
          <a:p>
            <a:r>
              <a:rPr lang="en-US" dirty="0"/>
              <a:t>Observation 3: Product Ratings</a:t>
            </a:r>
          </a:p>
        </p:txBody>
      </p:sp>
      <p:pic>
        <p:nvPicPr>
          <p:cNvPr id="4" name="Content Placeholder 3" descr="A screenshot of a graph&#10;&#10;Description automatically generated">
            <a:extLst>
              <a:ext uri="{FF2B5EF4-FFF2-40B4-BE49-F238E27FC236}">
                <a16:creationId xmlns:a16="http://schemas.microsoft.com/office/drawing/2014/main" id="{A8A70D9E-8A11-43EA-8B05-35E779008BD9}"/>
              </a:ext>
            </a:extLst>
          </p:cNvPr>
          <p:cNvPicPr>
            <a:picLocks noGrp="1" noChangeAspect="1"/>
          </p:cNvPicPr>
          <p:nvPr>
            <p:ph idx="1"/>
          </p:nvPr>
        </p:nvPicPr>
        <p:blipFill rotWithShape="1">
          <a:blip r:embed="rId2"/>
          <a:srcRect t="47455"/>
          <a:stretch/>
        </p:blipFill>
        <p:spPr>
          <a:xfrm>
            <a:off x="512265" y="2704012"/>
            <a:ext cx="10427183" cy="3307852"/>
          </a:xfrm>
          <a:prstGeom prst="rect">
            <a:avLst/>
          </a:prstGeom>
        </p:spPr>
      </p:pic>
    </p:spTree>
    <p:extLst>
      <p:ext uri="{BB962C8B-B14F-4D97-AF65-F5344CB8AC3E}">
        <p14:creationId xmlns:p14="http://schemas.microsoft.com/office/powerpoint/2010/main" val="1159516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163BD696-DC92-AA0A-1D6D-88ADE862693C}"/>
              </a:ext>
            </a:extLst>
          </p:cNvPr>
          <p:cNvPicPr>
            <a:picLocks noGrp="1" noChangeAspect="1"/>
          </p:cNvPicPr>
          <p:nvPr>
            <p:ph idx="1"/>
          </p:nvPr>
        </p:nvPicPr>
        <p:blipFill rotWithShape="1">
          <a:blip r:embed="rId2"/>
          <a:srcRect t="40648" r="25224"/>
          <a:stretch/>
        </p:blipFill>
        <p:spPr>
          <a:xfrm>
            <a:off x="107393" y="1397726"/>
            <a:ext cx="5570595" cy="367066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31C3491-2E3A-5867-C31D-2CC05C263063}"/>
              </a:ext>
            </a:extLst>
          </p:cNvPr>
          <p:cNvPicPr>
            <a:picLocks noChangeAspect="1"/>
          </p:cNvPicPr>
          <p:nvPr/>
        </p:nvPicPr>
        <p:blipFill rotWithShape="1">
          <a:blip r:embed="rId3"/>
          <a:srcRect t="30220"/>
          <a:stretch/>
        </p:blipFill>
        <p:spPr>
          <a:xfrm>
            <a:off x="5919651" y="1397726"/>
            <a:ext cx="5943600" cy="3341007"/>
          </a:xfrm>
          <a:prstGeom prst="rect">
            <a:avLst/>
          </a:prstGeom>
        </p:spPr>
      </p:pic>
    </p:spTree>
    <p:extLst>
      <p:ext uri="{BB962C8B-B14F-4D97-AF65-F5344CB8AC3E}">
        <p14:creationId xmlns:p14="http://schemas.microsoft.com/office/powerpoint/2010/main" val="3527916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01BBE-AA63-3F1A-B869-77B89251D227}"/>
              </a:ext>
            </a:extLst>
          </p:cNvPr>
          <p:cNvSpPr>
            <a:spLocks noGrp="1"/>
          </p:cNvSpPr>
          <p:nvPr>
            <p:ph type="title"/>
          </p:nvPr>
        </p:nvSpPr>
        <p:spPr/>
        <p:txBody>
          <a:bodyPr/>
          <a:lstStyle/>
          <a:p>
            <a:r>
              <a:rPr lang="en-US" dirty="0"/>
              <a:t>Observation 4: Product Rating</a:t>
            </a:r>
          </a:p>
        </p:txBody>
      </p:sp>
      <p:pic>
        <p:nvPicPr>
          <p:cNvPr id="4" name="Content Placeholder 3" descr="A screenshot of a graph&#10;&#10;Description automatically generated">
            <a:extLst>
              <a:ext uri="{FF2B5EF4-FFF2-40B4-BE49-F238E27FC236}">
                <a16:creationId xmlns:a16="http://schemas.microsoft.com/office/drawing/2014/main" id="{7304A808-1404-27BB-48B2-DD25B905849C}"/>
              </a:ext>
            </a:extLst>
          </p:cNvPr>
          <p:cNvPicPr>
            <a:picLocks noGrp="1" noChangeAspect="1"/>
          </p:cNvPicPr>
          <p:nvPr>
            <p:ph idx="1"/>
          </p:nvPr>
        </p:nvPicPr>
        <p:blipFill rotWithShape="1">
          <a:blip r:embed="rId2"/>
          <a:srcRect t="45853"/>
          <a:stretch/>
        </p:blipFill>
        <p:spPr>
          <a:xfrm>
            <a:off x="564320" y="2625633"/>
            <a:ext cx="10578054" cy="3536819"/>
          </a:xfrm>
          <a:prstGeom prst="rect">
            <a:avLst/>
          </a:prstGeom>
        </p:spPr>
      </p:pic>
    </p:spTree>
    <p:extLst>
      <p:ext uri="{BB962C8B-B14F-4D97-AF65-F5344CB8AC3E}">
        <p14:creationId xmlns:p14="http://schemas.microsoft.com/office/powerpoint/2010/main" val="2833919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9">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11">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13">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15">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1" name="Slide Background">
            <a:extLst>
              <a:ext uri="{FF2B5EF4-FFF2-40B4-BE49-F238E27FC236}">
                <a16:creationId xmlns:a16="http://schemas.microsoft.com/office/drawing/2014/main" id="{CAB6D7AF-734C-43E5-AE74-E8EC5D462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42" name="Rectangle 19">
            <a:extLst>
              <a:ext uri="{FF2B5EF4-FFF2-40B4-BE49-F238E27FC236}">
                <a16:creationId xmlns:a16="http://schemas.microsoft.com/office/drawing/2014/main" id="{36830A5B-65B2-40C0-80F8-67EFC8A6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815" y="0"/>
            <a:ext cx="6128182" cy="6862190"/>
          </a:xfrm>
          <a:prstGeom prst="rect">
            <a:avLst/>
          </a:prstGeom>
          <a:ln>
            <a:noFill/>
          </a:ln>
          <a:effectLst>
            <a:outerShdw blurRad="317500" dist="254000" dir="858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98588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green line graph with numbers and text&#10;&#10;Description automatically generated">
            <a:extLst>
              <a:ext uri="{FF2B5EF4-FFF2-40B4-BE49-F238E27FC236}">
                <a16:creationId xmlns:a16="http://schemas.microsoft.com/office/drawing/2014/main" id="{F66F29FA-8260-664C-E1FF-DF0E78315681}"/>
              </a:ext>
            </a:extLst>
          </p:cNvPr>
          <p:cNvPicPr>
            <a:picLocks noGrp="1" noChangeAspect="1"/>
          </p:cNvPicPr>
          <p:nvPr>
            <p:ph idx="1"/>
          </p:nvPr>
        </p:nvPicPr>
        <p:blipFill rotWithShape="1">
          <a:blip r:embed="rId2"/>
          <a:srcRect t="29436"/>
          <a:stretch/>
        </p:blipFill>
        <p:spPr>
          <a:xfrm>
            <a:off x="416328" y="1653457"/>
            <a:ext cx="5231159" cy="302624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DB0AE918-541A-9761-BA4A-7E69E4E28067}"/>
              </a:ext>
            </a:extLst>
          </p:cNvPr>
          <p:cNvPicPr>
            <a:picLocks noChangeAspect="1"/>
          </p:cNvPicPr>
          <p:nvPr/>
        </p:nvPicPr>
        <p:blipFill rotWithShape="1">
          <a:blip r:embed="rId3"/>
          <a:srcRect t="25334"/>
          <a:stretch/>
        </p:blipFill>
        <p:spPr>
          <a:xfrm>
            <a:off x="6331203" y="1652632"/>
            <a:ext cx="5231159" cy="3027070"/>
          </a:xfrm>
          <a:prstGeom prst="rect">
            <a:avLst/>
          </a:prstGeom>
        </p:spPr>
      </p:pic>
    </p:spTree>
    <p:extLst>
      <p:ext uri="{BB962C8B-B14F-4D97-AF65-F5344CB8AC3E}">
        <p14:creationId xmlns:p14="http://schemas.microsoft.com/office/powerpoint/2010/main" val="596190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7">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29">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31">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33">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9" name="Slide Background">
            <a:extLst>
              <a:ext uri="{FF2B5EF4-FFF2-40B4-BE49-F238E27FC236}">
                <a16:creationId xmlns:a16="http://schemas.microsoft.com/office/drawing/2014/main" id="{D5CD020C-9741-43DC-B43B-7CCB2695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Magnifying glass showing decling performance">
            <a:extLst>
              <a:ext uri="{FF2B5EF4-FFF2-40B4-BE49-F238E27FC236}">
                <a16:creationId xmlns:a16="http://schemas.microsoft.com/office/drawing/2014/main" id="{8AC09016-BC48-73C9-DF51-D19ABB09FD32}"/>
              </a:ext>
            </a:extLst>
          </p:cNvPr>
          <p:cNvPicPr>
            <a:picLocks noChangeAspect="1"/>
          </p:cNvPicPr>
          <p:nvPr/>
        </p:nvPicPr>
        <p:blipFill rotWithShape="1">
          <a:blip r:embed="rId2"/>
          <a:srcRect b="1310"/>
          <a:stretch/>
        </p:blipFill>
        <p:spPr>
          <a:xfrm>
            <a:off x="-25759" y="2842211"/>
            <a:ext cx="6095999" cy="4015788"/>
          </a:xfrm>
          <a:prstGeom prst="rect">
            <a:avLst/>
          </a:prstGeom>
        </p:spPr>
      </p:pic>
      <p:sp useBgFill="1">
        <p:nvSpPr>
          <p:cNvPr id="60" name="Rectangle 37">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2842211"/>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1" name="Rectangle 39">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5046374" cy="6858000"/>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AA6D27-7CFF-0BCB-CA40-7D0CFF6F6705}"/>
              </a:ext>
            </a:extLst>
          </p:cNvPr>
          <p:cNvSpPr>
            <a:spLocks noGrp="1"/>
          </p:cNvSpPr>
          <p:nvPr>
            <p:ph type="title"/>
          </p:nvPr>
        </p:nvSpPr>
        <p:spPr>
          <a:xfrm>
            <a:off x="6515699" y="728026"/>
            <a:ext cx="4251242" cy="5626180"/>
          </a:xfrm>
        </p:spPr>
        <p:txBody>
          <a:bodyPr vert="horz" lIns="91440" tIns="45720" rIns="91440" bIns="45720" rtlCol="0" anchor="ctr">
            <a:normAutofit/>
          </a:bodyPr>
          <a:lstStyle/>
          <a:p>
            <a:r>
              <a:rPr lang="en-US" sz="4800"/>
              <a:t>Model Evaluation and Metrics</a:t>
            </a:r>
          </a:p>
        </p:txBody>
      </p:sp>
      <p:cxnSp>
        <p:nvCxnSpPr>
          <p:cNvPr id="42" name="Straight Connector 41">
            <a:extLst>
              <a:ext uri="{FF2B5EF4-FFF2-40B4-BE49-F238E27FC236}">
                <a16:creationId xmlns:a16="http://schemas.microsoft.com/office/drawing/2014/main" id="{8A696CBF-4971-4F6F-B3C7-0CD6C9E0A0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378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11C179D-808F-4D23-BAFC-A14C6DCDA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908137D4-4D0A-4ED1-BFB8-97D4A8335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4378" y="2727729"/>
            <a:ext cx="6057620" cy="4130271"/>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AE812B-CA8E-5D11-A049-E6346136FF61}"/>
              </a:ext>
            </a:extLst>
          </p:cNvPr>
          <p:cNvSpPr>
            <a:spLocks noGrp="1"/>
          </p:cNvSpPr>
          <p:nvPr>
            <p:ph type="title"/>
          </p:nvPr>
        </p:nvSpPr>
        <p:spPr>
          <a:xfrm>
            <a:off x="761801" y="858982"/>
            <a:ext cx="9967409" cy="1515728"/>
          </a:xfrm>
        </p:spPr>
        <p:txBody>
          <a:bodyPr>
            <a:normAutofit/>
          </a:bodyPr>
          <a:lstStyle/>
          <a:p>
            <a:r>
              <a:rPr lang="en-US" b="1" kern="100" dirty="0">
                <a:effectLst/>
                <a:latin typeface="Calibri" panose="020F0502020204030204" pitchFamily="34" charset="0"/>
                <a:ea typeface="Calibri" panose="020F0502020204030204" pitchFamily="34" charset="0"/>
                <a:cs typeface="Calibri" panose="020F0502020204030204" pitchFamily="34" charset="0"/>
              </a:rPr>
              <a:t>Prediction of discounted price of products:</a:t>
            </a:r>
            <a:endParaRPr lang="en-US" dirty="0"/>
          </a:p>
        </p:txBody>
      </p:sp>
      <p:sp>
        <p:nvSpPr>
          <p:cNvPr id="3" name="Content Placeholder 2">
            <a:extLst>
              <a:ext uri="{FF2B5EF4-FFF2-40B4-BE49-F238E27FC236}">
                <a16:creationId xmlns:a16="http://schemas.microsoft.com/office/drawing/2014/main" id="{79324F20-881A-9D03-4CCA-4BCAB94E8181}"/>
              </a:ext>
            </a:extLst>
          </p:cNvPr>
          <p:cNvSpPr>
            <a:spLocks noGrp="1"/>
          </p:cNvSpPr>
          <p:nvPr>
            <p:ph idx="1"/>
          </p:nvPr>
        </p:nvSpPr>
        <p:spPr>
          <a:xfrm>
            <a:off x="761801" y="2980525"/>
            <a:ext cx="4880343" cy="3031390"/>
          </a:xfrm>
        </p:spPr>
        <p:txBody>
          <a:bodyPr>
            <a:noAutofit/>
          </a:bodyPr>
          <a:lstStyle/>
          <a:p>
            <a:pPr marL="342900" lvl="0" indent="-342900">
              <a:lnSpc>
                <a:spcPct val="100000"/>
              </a:lnSpc>
              <a:buFont typeface="Symbol" pitchFamily="2" charset="2"/>
              <a:buChar char=""/>
            </a:pPr>
            <a:r>
              <a:rPr lang="en-US" sz="1600" b="1" kern="100" dirty="0">
                <a:effectLst/>
                <a:latin typeface="Calibri" panose="020F0502020204030204" pitchFamily="34" charset="0"/>
                <a:ea typeface="Calibri" panose="020F0502020204030204" pitchFamily="34" charset="0"/>
                <a:cs typeface="Calibri" panose="020F0502020204030204" pitchFamily="34" charset="0"/>
              </a:rPr>
              <a:t>Ridge Regression:</a:t>
            </a:r>
            <a:endParaRPr lang="en-US" sz="1600"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en-US" sz="1600" dirty="0">
                <a:effectLst/>
                <a:latin typeface="Calibri" panose="020F0502020204030204" pitchFamily="34" charset="0"/>
                <a:ea typeface="Calibri" panose="020F0502020204030204" pitchFamily="34" charset="0"/>
              </a:rPr>
              <a:t>Ridge Regression is primarily used to address the problem of multicollinearity in linear regression models. Multicollinearity occurs when predictor variables in a model are highly correlated. </a:t>
            </a:r>
          </a:p>
          <a:p>
            <a:pPr marL="342900" lvl="0" indent="-342900">
              <a:lnSpc>
                <a:spcPct val="100000"/>
              </a:lnSpc>
              <a:buFont typeface="Symbol" pitchFamily="2" charset="2"/>
              <a:buChar char=""/>
            </a:pPr>
            <a:r>
              <a:rPr lang="en-US" sz="1600" b="1" kern="100" dirty="0">
                <a:effectLst/>
                <a:latin typeface="Calibri" panose="020F0502020204030204" pitchFamily="34" charset="0"/>
                <a:ea typeface="Calibri" panose="020F0502020204030204" pitchFamily="34" charset="0"/>
                <a:cs typeface="Calibri" panose="020F0502020204030204" pitchFamily="34" charset="0"/>
              </a:rPr>
              <a:t>Random Forest Regressor:</a:t>
            </a:r>
            <a:endParaRPr lang="en-US" sz="1600" kern="100" dirty="0">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r>
              <a:rPr lang="en-US" sz="1600" dirty="0">
                <a:effectLst/>
                <a:latin typeface="Calibri" panose="020F0502020204030204" pitchFamily="34" charset="0"/>
                <a:ea typeface="Calibri" panose="020F0502020204030204" pitchFamily="34" charset="0"/>
              </a:rPr>
              <a:t>Random Forest Regressor is used for regression tasks. It operates by constructing a multitude of decision trees during training and outputs the mean prediction of the individual trees. It is effective for a wide range of regression problems and is known for handling overfitting well. </a:t>
            </a:r>
            <a:endParaRPr lang="en-US" sz="1600" dirty="0"/>
          </a:p>
        </p:txBody>
      </p:sp>
      <p:pic>
        <p:nvPicPr>
          <p:cNvPr id="15" name="Graphic 6" descr="Statistics">
            <a:extLst>
              <a:ext uri="{FF2B5EF4-FFF2-40B4-BE49-F238E27FC236}">
                <a16:creationId xmlns:a16="http://schemas.microsoft.com/office/drawing/2014/main" id="{10A5D6A3-35F1-8A3B-653E-59EA84154D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42429" y="3020916"/>
            <a:ext cx="3219163" cy="3219163"/>
          </a:xfrm>
          <a:prstGeom prst="rect">
            <a:avLst/>
          </a:prstGeom>
        </p:spPr>
      </p:pic>
      <p:cxnSp>
        <p:nvCxnSpPr>
          <p:cNvPr id="16" name="Straight Connector 15">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74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165109B-7036-4613-93D4-579E77F6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D9D15A-98F7-9FAD-D40F-3EC9A8820097}"/>
              </a:ext>
            </a:extLst>
          </p:cNvPr>
          <p:cNvSpPr>
            <a:spLocks noGrp="1"/>
          </p:cNvSpPr>
          <p:nvPr>
            <p:ph type="title"/>
          </p:nvPr>
        </p:nvSpPr>
        <p:spPr>
          <a:xfrm>
            <a:off x="761802" y="858982"/>
            <a:ext cx="3451060" cy="5152933"/>
          </a:xfrm>
        </p:spPr>
        <p:txBody>
          <a:bodyPr>
            <a:normAutofit/>
          </a:bodyPr>
          <a:lstStyle/>
          <a:p>
            <a:r>
              <a:rPr lang="en-US" b="1" kern="100">
                <a:effectLst/>
                <a:latin typeface="Calibri" panose="020F0502020204030204" pitchFamily="34" charset="0"/>
                <a:ea typeface="Calibri" panose="020F0502020204030204" pitchFamily="34" charset="0"/>
                <a:cs typeface="Calibri" panose="020F0502020204030204" pitchFamily="34" charset="0"/>
              </a:rPr>
              <a:t>Predicting Sentiment of Products based on Ratings:</a:t>
            </a:r>
            <a:endParaRPr lang="en-US" b="1"/>
          </a:p>
        </p:txBody>
      </p:sp>
      <p:sp useBgFill="1">
        <p:nvSpPr>
          <p:cNvPr id="11" name="Rectangle 10">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2CFC902-8E0E-BF2E-050D-9DCEA264B5D7}"/>
              </a:ext>
            </a:extLst>
          </p:cNvPr>
          <p:cNvGraphicFramePr>
            <a:graphicFrameLocks noGrp="1"/>
          </p:cNvGraphicFramePr>
          <p:nvPr>
            <p:ph idx="1"/>
            <p:extLst>
              <p:ext uri="{D42A27DB-BD31-4B8C-83A1-F6EECF244321}">
                <p14:modId xmlns:p14="http://schemas.microsoft.com/office/powerpoint/2010/main" val="2939850793"/>
              </p:ext>
            </p:extLst>
          </p:nvPr>
        </p:nvGraphicFramePr>
        <p:xfrm>
          <a:off x="5088859" y="601324"/>
          <a:ext cx="6579283"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0359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B098FE6D-7262-4839-92B0-81ABB0881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ncil on top of a paper with a printed line graph">
            <a:extLst>
              <a:ext uri="{FF2B5EF4-FFF2-40B4-BE49-F238E27FC236}">
                <a16:creationId xmlns:a16="http://schemas.microsoft.com/office/drawing/2014/main" id="{A225A7C2-CC10-2059-E532-67987854D8A0}"/>
              </a:ext>
            </a:extLst>
          </p:cNvPr>
          <p:cNvPicPr>
            <a:picLocks noChangeAspect="1"/>
          </p:cNvPicPr>
          <p:nvPr/>
        </p:nvPicPr>
        <p:blipFill rotWithShape="1">
          <a:blip r:embed="rId2"/>
          <a:srcRect t="4776" b="10954"/>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 useBgFill="1">
        <p:nvSpPr>
          <p:cNvPr id="19" name="Rectangle 1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6FC729-F157-7C63-9127-DC229094E351}"/>
              </a:ext>
            </a:extLst>
          </p:cNvPr>
          <p:cNvSpPr>
            <a:spLocks noGrp="1"/>
          </p:cNvSpPr>
          <p:nvPr>
            <p:ph type="title"/>
          </p:nvPr>
        </p:nvSpPr>
        <p:spPr>
          <a:xfrm>
            <a:off x="589558" y="4831307"/>
            <a:ext cx="5474257" cy="1815151"/>
          </a:xfrm>
        </p:spPr>
        <p:txBody>
          <a:bodyPr vert="horz" lIns="91440" tIns="45720" rIns="91440" bIns="45720" rtlCol="0" anchor="ctr">
            <a:normAutofit/>
          </a:bodyPr>
          <a:lstStyle/>
          <a:p>
            <a:r>
              <a:rPr lang="en-US" sz="3600"/>
              <a:t>Result and Analysis</a:t>
            </a:r>
          </a:p>
        </p:txBody>
      </p:sp>
      <p:cxnSp>
        <p:nvCxnSpPr>
          <p:cNvPr id="21" name="Straight Connector 20">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13981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143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DA9C7-09CB-6421-41A0-3F18E7A294AC}"/>
              </a:ext>
            </a:extLst>
          </p:cNvPr>
          <p:cNvSpPr>
            <a:spLocks noGrp="1"/>
          </p:cNvSpPr>
          <p:nvPr>
            <p:ph type="title"/>
          </p:nvPr>
        </p:nvSpPr>
        <p:spPr>
          <a:xfrm>
            <a:off x="6775227" y="250628"/>
            <a:ext cx="3968783" cy="2021378"/>
          </a:xfrm>
        </p:spPr>
        <p:txBody>
          <a:bodyPr>
            <a:normAutofit/>
          </a:bodyPr>
          <a:lstStyle/>
          <a:p>
            <a:r>
              <a:rPr lang="en-US" sz="4800" dirty="0"/>
              <a:t>Introduction</a:t>
            </a:r>
          </a:p>
        </p:txBody>
      </p:sp>
      <p:pic>
        <p:nvPicPr>
          <p:cNvPr id="4" name="Picture 3">
            <a:extLst>
              <a:ext uri="{FF2B5EF4-FFF2-40B4-BE49-F238E27FC236}">
                <a16:creationId xmlns:a16="http://schemas.microsoft.com/office/drawing/2014/main" id="{9D8CC5BE-2926-24DC-AA3F-5E7ED1DDAB3F}"/>
              </a:ext>
            </a:extLst>
          </p:cNvPr>
          <p:cNvPicPr>
            <a:picLocks noChangeAspect="1"/>
          </p:cNvPicPr>
          <p:nvPr/>
        </p:nvPicPr>
        <p:blipFill rotWithShape="1">
          <a:blip r:embed="rId2"/>
          <a:srcRect l="17452" r="8182" b="-1"/>
          <a:stretch/>
        </p:blipFill>
        <p:spPr>
          <a:xfrm>
            <a:off x="-1" y="-2"/>
            <a:ext cx="6374929" cy="6858002"/>
          </a:xfrm>
          <a:prstGeom prst="rect">
            <a:avLst/>
          </a:prstGeom>
        </p:spPr>
      </p:pic>
      <p:sp>
        <p:nvSpPr>
          <p:cNvPr id="20" name="Content Placeholder 2">
            <a:extLst>
              <a:ext uri="{FF2B5EF4-FFF2-40B4-BE49-F238E27FC236}">
                <a16:creationId xmlns:a16="http://schemas.microsoft.com/office/drawing/2014/main" id="{976A3D7A-4598-753C-7119-B086E652116C}"/>
              </a:ext>
            </a:extLst>
          </p:cNvPr>
          <p:cNvSpPr>
            <a:spLocks noGrp="1"/>
          </p:cNvSpPr>
          <p:nvPr>
            <p:ph idx="1"/>
          </p:nvPr>
        </p:nvSpPr>
        <p:spPr>
          <a:xfrm>
            <a:off x="6775227" y="2794323"/>
            <a:ext cx="3968783" cy="2957383"/>
          </a:xfrm>
        </p:spPr>
        <p:txBody>
          <a:bodyPr anchor="ctr">
            <a:noAutofit/>
          </a:bodyPr>
          <a:lstStyle/>
          <a:p>
            <a:pPr>
              <a:lnSpc>
                <a:spcPct val="100000"/>
              </a:lnSpc>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Amazon's Marketplace</a:t>
            </a:r>
            <a:r>
              <a:rPr lang="en-US" sz="1600" b="0" i="0" dirty="0">
                <a:effectLst/>
                <a:latin typeface="Calibri" panose="020F0502020204030204" pitchFamily="34" charset="0"/>
                <a:cs typeface="Calibri" panose="020F0502020204030204" pitchFamily="34" charset="0"/>
              </a:rPr>
              <a:t>: A global leader in e-commerce, Amazon offers an expansive array of products to millions of customers, shaping retail trends and consumer habits.</a:t>
            </a:r>
          </a:p>
          <a:p>
            <a:pPr>
              <a:lnSpc>
                <a:spcPct val="100000"/>
              </a:lnSpc>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The Data Revolution</a:t>
            </a:r>
            <a:r>
              <a:rPr lang="en-US" sz="1600" b="0" i="0" dirty="0">
                <a:effectLst/>
                <a:latin typeface="Calibri" panose="020F0502020204030204" pitchFamily="34" charset="0"/>
                <a:cs typeface="Calibri" panose="020F0502020204030204" pitchFamily="34" charset="0"/>
              </a:rPr>
              <a:t>: In the age of information, data is the compass by which businesses navigate market trends and consumer preferences.</a:t>
            </a:r>
          </a:p>
          <a:p>
            <a:pPr>
              <a:lnSpc>
                <a:spcPct val="100000"/>
              </a:lnSpc>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Dataset as a Lens</a:t>
            </a:r>
            <a:r>
              <a:rPr lang="en-US" sz="1600" b="0" i="0" dirty="0">
                <a:effectLst/>
                <a:latin typeface="Calibri" panose="020F0502020204030204" pitchFamily="34" charset="0"/>
                <a:cs typeface="Calibri" panose="020F0502020204030204" pitchFamily="34" charset="0"/>
              </a:rPr>
              <a:t>: The Amazon Products Dataset (2023) provides a snapshot of over 1.4 million products, offering a panoramic view of the market's vast landscape.</a:t>
            </a:r>
          </a:p>
          <a:p>
            <a:pPr>
              <a:lnSpc>
                <a:spcPct val="100000"/>
              </a:lnSpc>
              <a:buFont typeface="Arial" panose="020B0604020202020204" pitchFamily="34" charset="0"/>
              <a:buChar char="•"/>
            </a:pPr>
            <a:r>
              <a:rPr lang="en-US" sz="1600" b="1" i="0" dirty="0">
                <a:effectLst/>
                <a:latin typeface="Calibri" panose="020F0502020204030204" pitchFamily="34" charset="0"/>
                <a:cs typeface="Calibri" panose="020F0502020204030204" pitchFamily="34" charset="0"/>
              </a:rPr>
              <a:t>Purpose of Analysis</a:t>
            </a:r>
            <a:r>
              <a:rPr lang="en-US" sz="1600" b="0" i="0" dirty="0">
                <a:effectLst/>
                <a:latin typeface="Calibri" panose="020F0502020204030204" pitchFamily="34" charset="0"/>
                <a:cs typeface="Calibri" panose="020F0502020204030204" pitchFamily="34" charset="0"/>
              </a:rPr>
              <a:t>: By analyzing this dataset, we aim to unearth patterns and insights that drive purchasing decisions and define successful sales strategies.</a:t>
            </a:r>
          </a:p>
          <a:p>
            <a:pPr>
              <a:lnSpc>
                <a:spcPct val="100000"/>
              </a:lnSpc>
            </a:pPr>
            <a:endParaRPr lang="en-US" sz="1600" dirty="0">
              <a:latin typeface="Calibri" panose="020F0502020204030204" pitchFamily="34" charset="0"/>
              <a:cs typeface="Calibri" panose="020F0502020204030204" pitchFamily="34" charset="0"/>
            </a:endParaRPr>
          </a:p>
        </p:txBody>
      </p:sp>
      <p:cxnSp>
        <p:nvCxnSpPr>
          <p:cNvPr id="30" name="Straight Connector 29">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96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9"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61" name="Rectangle 106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B3EE83-947C-1CE8-26BC-007859234D62}"/>
              </a:ext>
            </a:extLst>
          </p:cNvPr>
          <p:cNvSpPr>
            <a:spLocks noGrp="1"/>
          </p:cNvSpPr>
          <p:nvPr>
            <p:ph type="title"/>
          </p:nvPr>
        </p:nvSpPr>
        <p:spPr>
          <a:xfrm>
            <a:off x="761801" y="858983"/>
            <a:ext cx="9906799" cy="1161594"/>
          </a:xfrm>
        </p:spPr>
        <p:txBody>
          <a:bodyPr vert="horz" lIns="91440" tIns="45720" rIns="91440" bIns="45720" rtlCol="0">
            <a:normAutofit/>
          </a:bodyPr>
          <a:lstStyle/>
          <a:p>
            <a:pPr>
              <a:lnSpc>
                <a:spcPct val="90000"/>
              </a:lnSpc>
            </a:pPr>
            <a:r>
              <a:rPr lang="en-US" sz="3700" b="1">
                <a:effectLst/>
              </a:rPr>
              <a:t>Prediction of discounted price of products:</a:t>
            </a:r>
            <a:endParaRPr lang="en-US" sz="3700"/>
          </a:p>
        </p:txBody>
      </p:sp>
      <p:pic>
        <p:nvPicPr>
          <p:cNvPr id="1027" name="Picture 2" descr="Output image">
            <a:extLst>
              <a:ext uri="{FF2B5EF4-FFF2-40B4-BE49-F238E27FC236}">
                <a16:creationId xmlns:a16="http://schemas.microsoft.com/office/drawing/2014/main" id="{6E9BF889-DE05-1267-451E-E757F75A0AA9}"/>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208232" y="3004457"/>
            <a:ext cx="6091372" cy="2994560"/>
          </a:xfrm>
          <a:prstGeom prst="rect">
            <a:avLst/>
          </a:prstGeom>
          <a:noFill/>
          <a:extLst>
            <a:ext uri="{909E8E84-426E-40DD-AFC4-6F175D3DCCD1}">
              <a14:hiddenFill xmlns:a14="http://schemas.microsoft.com/office/drawing/2010/main">
                <a:solidFill>
                  <a:srgbClr val="FFFFFF"/>
                </a:solidFill>
              </a14:hiddenFill>
            </a:ext>
          </a:extLst>
        </p:spPr>
      </p:pic>
      <p:sp>
        <p:nvSpPr>
          <p:cNvPr id="1056" name="Content Placeholder 1055">
            <a:extLst>
              <a:ext uri="{FF2B5EF4-FFF2-40B4-BE49-F238E27FC236}">
                <a16:creationId xmlns:a16="http://schemas.microsoft.com/office/drawing/2014/main" id="{31F374BD-95FA-A26A-DED6-47A420990CE0}"/>
              </a:ext>
            </a:extLst>
          </p:cNvPr>
          <p:cNvSpPr>
            <a:spLocks noGrp="1"/>
          </p:cNvSpPr>
          <p:nvPr>
            <p:ph idx="1"/>
          </p:nvPr>
        </p:nvSpPr>
        <p:spPr>
          <a:xfrm>
            <a:off x="6649081" y="2638498"/>
            <a:ext cx="4119258" cy="3601581"/>
          </a:xfrm>
        </p:spPr>
        <p:txBody>
          <a:bodyPr anchor="ctr">
            <a:normAutofit fontScale="77500" lnSpcReduction="20000"/>
          </a:bodyPr>
          <a:lstStyle/>
          <a:p>
            <a:pPr marL="285750" indent="-285750">
              <a:buFont typeface="Arial" panose="020B0604020202020204" pitchFamily="34" charset="0"/>
              <a:buChar char="•"/>
            </a:pPr>
            <a:r>
              <a:rPr lang="en-US" sz="1900" kern="100" dirty="0">
                <a:effectLst/>
                <a:latin typeface="Calibri" panose="020F0502020204030204" pitchFamily="34" charset="0"/>
                <a:ea typeface="Calibri" panose="020F0502020204030204" pitchFamily="34" charset="0"/>
                <a:cs typeface="Calibri" panose="020F0502020204030204" pitchFamily="34" charset="0"/>
              </a:rPr>
              <a:t>The Random Forest Regressor significantly outperforms the Ridge Regression model in terms of Mean Squared Error (MSE) and R² (Coefficient of Determination) for both training and testing sets, regardless of the feature extraction method used.</a:t>
            </a:r>
          </a:p>
          <a:p>
            <a:pPr marL="285750" indent="-285750">
              <a:buFont typeface="Arial" panose="020B0604020202020204" pitchFamily="34" charset="0"/>
              <a:buChar char="•"/>
            </a:pPr>
            <a:r>
              <a:rPr lang="en-US" sz="1900" kern="100" dirty="0">
                <a:effectLst/>
                <a:latin typeface="Calibri" panose="020F0502020204030204" pitchFamily="34" charset="0"/>
                <a:ea typeface="Calibri" panose="020F0502020204030204" pitchFamily="34" charset="0"/>
                <a:cs typeface="Calibri" panose="020F0502020204030204" pitchFamily="34" charset="0"/>
              </a:rPr>
              <a:t>Ridge Regression shows higher MSEs, indicating less accurate predictions compared to Random Forest.</a:t>
            </a:r>
          </a:p>
          <a:p>
            <a:pPr marL="285750" indent="-285750">
              <a:buFont typeface="Arial" panose="020B0604020202020204" pitchFamily="34" charset="0"/>
              <a:buChar char="•"/>
            </a:pPr>
            <a:r>
              <a:rPr lang="en-US" sz="1900" dirty="0">
                <a:effectLst/>
                <a:latin typeface="Calibri" panose="020F0502020204030204" pitchFamily="34" charset="0"/>
                <a:ea typeface="Calibri" panose="020F0502020204030204" pitchFamily="34" charset="0"/>
                <a:cs typeface="Calibri" panose="020F0502020204030204" pitchFamily="34" charset="0"/>
              </a:rPr>
              <a:t>For critical applications on this dataset, Random Forest should be considered due to its superior performance metrics. However, for applications where computational efficiency is key, Ridge Regression might be more suitable despite its lower accuracy</a:t>
            </a:r>
            <a:r>
              <a:rPr lang="en-US" sz="1900" dirty="0">
                <a:effectLst/>
                <a:latin typeface="Calibri" panose="020F0502020204030204" pitchFamily="34" charset="0"/>
                <a:cs typeface="Calibri" panose="020F0502020204030204" pitchFamily="34" charset="0"/>
              </a:rPr>
              <a:t> </a:t>
            </a:r>
            <a:endParaRPr lang="en-US" sz="1900" kern="1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cxnSp>
        <p:nvCxnSpPr>
          <p:cNvPr id="1063" name="Straight Connector 106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6437DE5-50F7-8695-E464-56C96D30F97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3276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6"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88" name="Rectangle 2087">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9459AF-E8CE-CF6B-8ACB-EF68A7F32ACB}"/>
              </a:ext>
            </a:extLst>
          </p:cNvPr>
          <p:cNvSpPr>
            <a:spLocks noGrp="1"/>
          </p:cNvSpPr>
          <p:nvPr>
            <p:ph type="title"/>
          </p:nvPr>
        </p:nvSpPr>
        <p:spPr>
          <a:xfrm>
            <a:off x="761801" y="858983"/>
            <a:ext cx="9906799" cy="1161594"/>
          </a:xfrm>
        </p:spPr>
        <p:txBody>
          <a:bodyPr vert="horz" lIns="91440" tIns="45720" rIns="91440" bIns="45720" rtlCol="0">
            <a:normAutofit/>
          </a:bodyPr>
          <a:lstStyle/>
          <a:p>
            <a:r>
              <a:rPr lang="en-US" b="1">
                <a:effectLst/>
              </a:rPr>
              <a:t>Predicting Sentiment of products:</a:t>
            </a:r>
            <a:endParaRPr lang="en-US"/>
          </a:p>
        </p:txBody>
      </p:sp>
      <p:pic>
        <p:nvPicPr>
          <p:cNvPr id="2051" name="Picture 1" descr="Output image">
            <a:extLst>
              <a:ext uri="{FF2B5EF4-FFF2-40B4-BE49-F238E27FC236}">
                <a16:creationId xmlns:a16="http://schemas.microsoft.com/office/drawing/2014/main" id="{2AB503E6-A8F1-6A8D-3AFE-124A2C058A9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tretch>
            <a:fillRect/>
          </a:stretch>
        </p:blipFill>
        <p:spPr bwMode="auto">
          <a:xfrm>
            <a:off x="761367" y="3052666"/>
            <a:ext cx="4955147" cy="2465185"/>
          </a:xfrm>
          <a:prstGeom prst="rect">
            <a:avLst/>
          </a:prstGeom>
          <a:noFill/>
          <a:extLst>
            <a:ext uri="{909E8E84-426E-40DD-AFC4-6F175D3DCCD1}">
              <a14:hiddenFill xmlns:a14="http://schemas.microsoft.com/office/drawing/2010/main">
                <a:solidFill>
                  <a:srgbClr val="FFFFFF"/>
                </a:solidFill>
              </a14:hiddenFill>
            </a:ext>
          </a:extLst>
        </p:spPr>
      </p:pic>
      <p:sp>
        <p:nvSpPr>
          <p:cNvPr id="2083" name="Content Placeholder 2082">
            <a:extLst>
              <a:ext uri="{FF2B5EF4-FFF2-40B4-BE49-F238E27FC236}">
                <a16:creationId xmlns:a16="http://schemas.microsoft.com/office/drawing/2014/main" id="{D0236ACC-3A3E-F8FE-5BD2-1343FA7E63A4}"/>
              </a:ext>
            </a:extLst>
          </p:cNvPr>
          <p:cNvSpPr>
            <a:spLocks noGrp="1"/>
          </p:cNvSpPr>
          <p:nvPr>
            <p:ph idx="1"/>
          </p:nvPr>
        </p:nvSpPr>
        <p:spPr>
          <a:xfrm>
            <a:off x="6649081" y="2638498"/>
            <a:ext cx="4119258" cy="3601581"/>
          </a:xfrm>
        </p:spPr>
        <p:txBody>
          <a:bodyPr anchor="ctr">
            <a:normAutofit lnSpcReduction="10000"/>
          </a:bodyPr>
          <a:lstStyle/>
          <a:p>
            <a:pPr marL="285750" indent="-285750">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Calibri" panose="020F0502020204030204" pitchFamily="34" charset="0"/>
              </a:rPr>
              <a:t>Logistic Regression shows a more consistent performance between training and test data compared to MNB, suggesting better generalization capability.</a:t>
            </a:r>
          </a:p>
          <a:p>
            <a:pPr marL="285750" indent="-285750">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Calibri" panose="020F0502020204030204" pitchFamily="34" charset="0"/>
              </a:rPr>
              <a:t>Logistic Regression tends to have higher precision, recall, and F1-scores, especially with Count Vector. This indicates a stronger capability in correctly classifying different classes, particularly in multiclass settings.</a:t>
            </a:r>
          </a:p>
          <a:p>
            <a:pPr marL="285750" indent="-285750">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Calibri" panose="020F0502020204030204" pitchFamily="34" charset="0"/>
              </a:rPr>
              <a:t>Given its overall superior performance, Logistic Regression appears to be a more robust and accurate model for this particular text classification task.</a:t>
            </a:r>
          </a:p>
          <a:p>
            <a:endParaRPr lang="en-US" sz="1400" dirty="0"/>
          </a:p>
        </p:txBody>
      </p:sp>
      <p:cxnSp>
        <p:nvCxnSpPr>
          <p:cNvPr id="2090" name="Straight Connector 2089">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4BE34D4-A93E-ED9D-CDD9-A3F44B902CC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24522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5E39F2DB-7862-4382-86B8-7D309E4B3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B30B727F-99CD-48A5-9962-6F0C0EA62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70074"/>
          </a:xfrm>
          <a:prstGeom prst="rect">
            <a:avLst/>
          </a:prstGeom>
          <a:ln>
            <a:noFill/>
          </a:ln>
          <a:effectLst>
            <a:outerShdw blurRad="254000" dist="1524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7DB021-AA09-8D21-1297-511D3A80FB9B}"/>
              </a:ext>
            </a:extLst>
          </p:cNvPr>
          <p:cNvSpPr>
            <a:spLocks noGrp="1"/>
          </p:cNvSpPr>
          <p:nvPr>
            <p:ph type="title"/>
          </p:nvPr>
        </p:nvSpPr>
        <p:spPr>
          <a:xfrm>
            <a:off x="761801" y="754336"/>
            <a:ext cx="10593993" cy="1287816"/>
          </a:xfrm>
        </p:spPr>
        <p:txBody>
          <a:bodyPr vert="horz" lIns="91440" tIns="45720" rIns="91440" bIns="45720" rtlCol="0" anchor="b">
            <a:normAutofit/>
          </a:bodyPr>
          <a:lstStyle/>
          <a:p>
            <a:r>
              <a:rPr lang="en-US" sz="4800"/>
              <a:t>Thank you</a:t>
            </a:r>
          </a:p>
        </p:txBody>
      </p:sp>
      <p:cxnSp>
        <p:nvCxnSpPr>
          <p:cNvPr id="21" name="Straight Connector 20">
            <a:extLst>
              <a:ext uri="{FF2B5EF4-FFF2-40B4-BE49-F238E27FC236}">
                <a16:creationId xmlns:a16="http://schemas.microsoft.com/office/drawing/2014/main" id="{2C4AD1A6-4D2B-4BD2-A7D5-B3F27077C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144308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Graphic 5" descr="Handshake">
            <a:extLst>
              <a:ext uri="{FF2B5EF4-FFF2-40B4-BE49-F238E27FC236}">
                <a16:creationId xmlns:a16="http://schemas.microsoft.com/office/drawing/2014/main" id="{E37757AE-56A8-6A5F-085F-0195AE3048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5711" y="3049859"/>
            <a:ext cx="3350942" cy="3350942"/>
          </a:xfrm>
          <a:prstGeom prst="rect">
            <a:avLst/>
          </a:prstGeom>
          <a:effectLst/>
        </p:spPr>
      </p:pic>
    </p:spTree>
    <p:extLst>
      <p:ext uri="{BB962C8B-B14F-4D97-AF65-F5344CB8AC3E}">
        <p14:creationId xmlns:p14="http://schemas.microsoft.com/office/powerpoint/2010/main" val="1002582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0727127C-02A0-7FE8-2306-F8632D743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95F84476-D294-1F84-8831-D1289A52DA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0FBEC-2A29-EB13-007C-B4C49C50372A}"/>
              </a:ext>
            </a:extLst>
          </p:cNvPr>
          <p:cNvSpPr>
            <a:spLocks noGrp="1"/>
          </p:cNvSpPr>
          <p:nvPr>
            <p:ph type="title"/>
          </p:nvPr>
        </p:nvSpPr>
        <p:spPr>
          <a:xfrm>
            <a:off x="761801" y="296712"/>
            <a:ext cx="9906199" cy="1157242"/>
          </a:xfrm>
        </p:spPr>
        <p:txBody>
          <a:bodyPr>
            <a:normAutofit/>
          </a:bodyPr>
          <a:lstStyle/>
          <a:p>
            <a:pPr algn="ctr"/>
            <a:r>
              <a:rPr lang="en-US"/>
              <a:t>Motivation</a:t>
            </a:r>
          </a:p>
        </p:txBody>
      </p:sp>
      <p:cxnSp>
        <p:nvCxnSpPr>
          <p:cNvPr id="13" name="Straight Connector 12">
            <a:extLst>
              <a:ext uri="{FF2B5EF4-FFF2-40B4-BE49-F238E27FC236}">
                <a16:creationId xmlns:a16="http://schemas.microsoft.com/office/drawing/2014/main" id="{4CBBCF6A-9CA6-4B80-728B-75FDA77786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3139431-FB10-8450-87E5-15FE0FF85AF0}"/>
              </a:ext>
            </a:extLst>
          </p:cNvPr>
          <p:cNvGraphicFramePr>
            <a:graphicFrameLocks noGrp="1"/>
          </p:cNvGraphicFramePr>
          <p:nvPr>
            <p:ph idx="1"/>
            <p:extLst>
              <p:ext uri="{D42A27DB-BD31-4B8C-83A1-F6EECF244321}">
                <p14:modId xmlns:p14="http://schemas.microsoft.com/office/powerpoint/2010/main" val="3268726598"/>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9389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A822C0C9-92B1-C074-92AF-A1BF505B2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6010659A-0C6E-BF7F-3378-E004273C6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F1BFE-4B86-3370-FB7D-6223C0583170}"/>
              </a:ext>
            </a:extLst>
          </p:cNvPr>
          <p:cNvSpPr>
            <a:spLocks noGrp="1"/>
          </p:cNvSpPr>
          <p:nvPr>
            <p:ph type="title"/>
          </p:nvPr>
        </p:nvSpPr>
        <p:spPr>
          <a:xfrm>
            <a:off x="761801" y="296712"/>
            <a:ext cx="9906199" cy="1157242"/>
          </a:xfrm>
        </p:spPr>
        <p:txBody>
          <a:bodyPr>
            <a:normAutofit/>
          </a:bodyPr>
          <a:lstStyle/>
          <a:p>
            <a:pPr algn="ctr"/>
            <a:r>
              <a:rPr lang="en-US"/>
              <a:t>Goal</a:t>
            </a:r>
          </a:p>
        </p:txBody>
      </p:sp>
      <p:cxnSp>
        <p:nvCxnSpPr>
          <p:cNvPr id="19" name="Straight Connector 12">
            <a:extLst>
              <a:ext uri="{FF2B5EF4-FFF2-40B4-BE49-F238E27FC236}">
                <a16:creationId xmlns:a16="http://schemas.microsoft.com/office/drawing/2014/main" id="{1B845939-2D14-0A5A-5B63-7BEB7C3E86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0" name="Content Placeholder 2">
            <a:extLst>
              <a:ext uri="{FF2B5EF4-FFF2-40B4-BE49-F238E27FC236}">
                <a16:creationId xmlns:a16="http://schemas.microsoft.com/office/drawing/2014/main" id="{E4689F47-9816-6265-DCE5-B9AF1B8623A6}"/>
              </a:ext>
            </a:extLst>
          </p:cNvPr>
          <p:cNvGraphicFramePr>
            <a:graphicFrameLocks noGrp="1"/>
          </p:cNvGraphicFramePr>
          <p:nvPr>
            <p:ph idx="1"/>
            <p:extLst>
              <p:ext uri="{D42A27DB-BD31-4B8C-83A1-F6EECF244321}">
                <p14:modId xmlns:p14="http://schemas.microsoft.com/office/powerpoint/2010/main" val="3368256756"/>
              </p:ext>
            </p:extLst>
          </p:nvPr>
        </p:nvGraphicFramePr>
        <p:xfrm>
          <a:off x="762000" y="1929788"/>
          <a:ext cx="9906000" cy="4082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8606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Slide Background">
            <a:extLst>
              <a:ext uri="{FF2B5EF4-FFF2-40B4-BE49-F238E27FC236}">
                <a16:creationId xmlns:a16="http://schemas.microsoft.com/office/drawing/2014/main" id="{B11C179D-808F-4D23-BAFC-A14C6DCDA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2" name="Rectangle 31">
            <a:extLst>
              <a:ext uri="{FF2B5EF4-FFF2-40B4-BE49-F238E27FC236}">
                <a16:creationId xmlns:a16="http://schemas.microsoft.com/office/drawing/2014/main" id="{908137D4-4D0A-4ED1-BFB8-97D4A8335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4378" y="2727729"/>
            <a:ext cx="6057620" cy="4130271"/>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F47134-891D-227D-53AA-B849844BC823}"/>
              </a:ext>
            </a:extLst>
          </p:cNvPr>
          <p:cNvSpPr>
            <a:spLocks noGrp="1"/>
          </p:cNvSpPr>
          <p:nvPr>
            <p:ph type="title"/>
          </p:nvPr>
        </p:nvSpPr>
        <p:spPr>
          <a:xfrm>
            <a:off x="761801" y="858982"/>
            <a:ext cx="9967409" cy="1515728"/>
          </a:xfrm>
        </p:spPr>
        <p:txBody>
          <a:bodyPr>
            <a:normAutofit/>
          </a:bodyPr>
          <a:lstStyle/>
          <a:p>
            <a:r>
              <a:rPr lang="en-US"/>
              <a:t>Methodology</a:t>
            </a:r>
          </a:p>
        </p:txBody>
      </p:sp>
      <p:sp>
        <p:nvSpPr>
          <p:cNvPr id="3" name="Content Placeholder 2">
            <a:extLst>
              <a:ext uri="{FF2B5EF4-FFF2-40B4-BE49-F238E27FC236}">
                <a16:creationId xmlns:a16="http://schemas.microsoft.com/office/drawing/2014/main" id="{A1EDFEFA-BEFB-DD88-7A96-72121E840B82}"/>
              </a:ext>
            </a:extLst>
          </p:cNvPr>
          <p:cNvSpPr>
            <a:spLocks noGrp="1"/>
          </p:cNvSpPr>
          <p:nvPr>
            <p:ph idx="1"/>
          </p:nvPr>
        </p:nvSpPr>
        <p:spPr>
          <a:xfrm>
            <a:off x="761801" y="2980525"/>
            <a:ext cx="4880343" cy="3031390"/>
          </a:xfrm>
        </p:spPr>
        <p:txBody>
          <a:bodyPr>
            <a:normAutofit/>
          </a:bodyPr>
          <a:lstStyle/>
          <a:p>
            <a:r>
              <a:rPr lang="en-US" b="1" kern="100" dirty="0">
                <a:effectLst/>
                <a:latin typeface="Calibri" panose="020F0502020204030204" pitchFamily="34" charset="0"/>
                <a:ea typeface="Calibri" panose="020F0502020204030204" pitchFamily="34" charset="0"/>
                <a:cs typeface="Calibri" panose="020F0502020204030204" pitchFamily="34" charset="0"/>
              </a:rPr>
              <a:t>Data Collection and Preparation: </a:t>
            </a:r>
          </a:p>
          <a:p>
            <a:r>
              <a:rPr lang="en-US" dirty="0">
                <a:effectLst/>
                <a:latin typeface="Calibri" panose="020F0502020204030204" pitchFamily="34" charset="0"/>
                <a:ea typeface="Calibri" panose="020F0502020204030204" pitchFamily="34" charset="0"/>
                <a:cs typeface="Calibri" panose="020F0502020204030204" pitchFamily="34" charset="0"/>
              </a:rPr>
              <a:t>Explore the dataset to understand detailed information on 1.4 million products available on Amazon.</a:t>
            </a:r>
            <a:r>
              <a:rPr lang="en-US" b="1" dirty="0">
                <a:effectLst/>
                <a:latin typeface="Calibri" panose="020F0502020204030204" pitchFamily="34" charset="0"/>
                <a:ea typeface="Calibri" panose="020F0502020204030204" pitchFamily="34" charset="0"/>
                <a:cs typeface="Calibri" panose="020F0502020204030204" pitchFamily="34" charset="0"/>
              </a:rPr>
              <a:t> </a:t>
            </a:r>
            <a:r>
              <a:rPr lang="en-US" dirty="0">
                <a:effectLst/>
                <a:latin typeface="Calibri" panose="020F0502020204030204" pitchFamily="34" charset="0"/>
                <a:ea typeface="Calibri" panose="020F0502020204030204" pitchFamily="34" charset="0"/>
                <a:cs typeface="Calibri" panose="020F0502020204030204" pitchFamily="34" charset="0"/>
              </a:rPr>
              <a:t>Prepare the data for model training by organizing it into appropriate directories or data frames.</a:t>
            </a:r>
            <a:r>
              <a:rPr lang="en-US" dirty="0">
                <a:effectLst/>
                <a:latin typeface="Calibri" panose="020F0502020204030204" pitchFamily="34" charset="0"/>
                <a:cs typeface="Calibri" panose="020F0502020204030204" pitchFamily="34" charset="0"/>
              </a:rPr>
              <a:t> </a:t>
            </a:r>
            <a:endParaRPr lang="en-US" kern="100" dirty="0">
              <a:effectLst/>
              <a:latin typeface="Calibri" panose="020F0502020204030204" pitchFamily="34" charset="0"/>
              <a:ea typeface="Calibri" panose="020F0502020204030204" pitchFamily="34" charset="0"/>
              <a:cs typeface="Calibri" panose="020F0502020204030204" pitchFamily="34" charset="0"/>
            </a:endParaRPr>
          </a:p>
          <a:p>
            <a:endParaRPr lang="en-US" kern="1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7" name="Graphic 6" descr="Research">
            <a:extLst>
              <a:ext uri="{FF2B5EF4-FFF2-40B4-BE49-F238E27FC236}">
                <a16:creationId xmlns:a16="http://schemas.microsoft.com/office/drawing/2014/main" id="{1A65FAF0-6261-B2E2-F460-9AB237005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48992" y="0"/>
            <a:ext cx="3219163" cy="3219163"/>
          </a:xfrm>
          <a:prstGeom prst="rect">
            <a:avLst/>
          </a:prstGeom>
        </p:spPr>
      </p:pic>
      <p:cxnSp>
        <p:nvCxnSpPr>
          <p:cNvPr id="36" name="Straight Connector 35">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FFC2753B-E6AA-3E01-BB3A-FF1016CA5D82}"/>
              </a:ext>
            </a:extLst>
          </p:cNvPr>
          <p:cNvPicPr>
            <a:picLocks noChangeAspect="1"/>
          </p:cNvPicPr>
          <p:nvPr/>
        </p:nvPicPr>
        <p:blipFill>
          <a:blip r:embed="rId4"/>
          <a:stretch>
            <a:fillRect/>
          </a:stretch>
        </p:blipFill>
        <p:spPr>
          <a:xfrm>
            <a:off x="5642144" y="2991104"/>
            <a:ext cx="6282488" cy="3219163"/>
          </a:xfrm>
          <a:prstGeom prst="rect">
            <a:avLst/>
          </a:prstGeom>
        </p:spPr>
      </p:pic>
    </p:spTree>
    <p:extLst>
      <p:ext uri="{BB962C8B-B14F-4D97-AF65-F5344CB8AC3E}">
        <p14:creationId xmlns:p14="http://schemas.microsoft.com/office/powerpoint/2010/main" val="92592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569BE630-E9A7-8223-EF21-05943C867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3180D8-468B-38B9-C014-7A46F9D2E436}"/>
              </a:ext>
            </a:extLst>
          </p:cNvPr>
          <p:cNvSpPr>
            <a:spLocks noGrp="1"/>
          </p:cNvSpPr>
          <p:nvPr>
            <p:ph type="title"/>
          </p:nvPr>
        </p:nvSpPr>
        <p:spPr>
          <a:xfrm>
            <a:off x="761802" y="858982"/>
            <a:ext cx="3451060" cy="5152933"/>
          </a:xfrm>
        </p:spPr>
        <p:txBody>
          <a:bodyPr>
            <a:normAutofit/>
          </a:bodyPr>
          <a:lstStyle/>
          <a:p>
            <a:r>
              <a:rPr lang="en-US"/>
              <a:t>Feature Engineering</a:t>
            </a:r>
          </a:p>
        </p:txBody>
      </p:sp>
      <p:sp useBgFill="1">
        <p:nvSpPr>
          <p:cNvPr id="18" name="Rectangle 10">
            <a:extLst>
              <a:ext uri="{FF2B5EF4-FFF2-40B4-BE49-F238E27FC236}">
                <a16:creationId xmlns:a16="http://schemas.microsoft.com/office/drawing/2014/main" id="{5FD3CD13-2FD2-989D-2820-A69C74455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36707" y="0"/>
            <a:ext cx="7455294" cy="6858000"/>
          </a:xfrm>
          <a:prstGeom prst="rect">
            <a:avLst/>
          </a:prstGeom>
          <a:ln>
            <a:noFill/>
          </a:ln>
          <a:effectLst>
            <a:outerShdw blurRad="660400" dist="279400" dir="798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2">
            <a:extLst>
              <a:ext uri="{FF2B5EF4-FFF2-40B4-BE49-F238E27FC236}">
                <a16:creationId xmlns:a16="http://schemas.microsoft.com/office/drawing/2014/main" id="{384D1EDF-EE1D-F67C-5F96-58F56E00FB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0" name="Content Placeholder 2">
            <a:extLst>
              <a:ext uri="{FF2B5EF4-FFF2-40B4-BE49-F238E27FC236}">
                <a16:creationId xmlns:a16="http://schemas.microsoft.com/office/drawing/2014/main" id="{5354FFC5-5B4F-E6AD-94DF-EDDC02B9FF76}"/>
              </a:ext>
            </a:extLst>
          </p:cNvPr>
          <p:cNvGraphicFramePr>
            <a:graphicFrameLocks noGrp="1"/>
          </p:cNvGraphicFramePr>
          <p:nvPr>
            <p:ph idx="1"/>
            <p:extLst>
              <p:ext uri="{D42A27DB-BD31-4B8C-83A1-F6EECF244321}">
                <p14:modId xmlns:p14="http://schemas.microsoft.com/office/powerpoint/2010/main" val="1072242942"/>
              </p:ext>
            </p:extLst>
          </p:nvPr>
        </p:nvGraphicFramePr>
        <p:xfrm>
          <a:off x="5088860" y="601324"/>
          <a:ext cx="6055450" cy="56387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9662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284A420-F50C-4C2C-B88E-E6F4EF504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93A6D2E-5228-4998-9E24-EFCCA0246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ADB48DB-8E25-4F2F-8C02-5B79393725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2BA7E3-7313-49C8-A245-A85BDEB13E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Slide Background">
            <a:extLst>
              <a:ext uri="{FF2B5EF4-FFF2-40B4-BE49-F238E27FC236}">
                <a16:creationId xmlns:a16="http://schemas.microsoft.com/office/drawing/2014/main" id="{7486DFBA-E4D0-432F-ACBD-937ED80D0F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5E9A4A-0183-4A3C-B68E-A22927891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83727"/>
            <a:ext cx="6095999" cy="4274272"/>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83726"/>
            <a:ext cx="12192000" cy="4274273"/>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1B957-E424-4049-EDEB-15115325E510}"/>
              </a:ext>
            </a:extLst>
          </p:cNvPr>
          <p:cNvSpPr>
            <a:spLocks noGrp="1"/>
          </p:cNvSpPr>
          <p:nvPr>
            <p:ph type="title"/>
          </p:nvPr>
        </p:nvSpPr>
        <p:spPr>
          <a:xfrm>
            <a:off x="6428479" y="3231517"/>
            <a:ext cx="4715828" cy="3008561"/>
          </a:xfrm>
        </p:spPr>
        <p:txBody>
          <a:bodyPr vert="horz" lIns="91440" tIns="45720" rIns="91440" bIns="45720" rtlCol="0" anchor="b">
            <a:normAutofit/>
          </a:bodyPr>
          <a:lstStyle/>
          <a:p>
            <a:pPr algn="r"/>
            <a:r>
              <a:rPr lang="en-US" sz="4800"/>
              <a:t>Visualizations</a:t>
            </a:r>
          </a:p>
        </p:txBody>
      </p:sp>
      <p:pic>
        <p:nvPicPr>
          <p:cNvPr id="5" name="Picture 4" descr="Aqua and green fractal background like floral petal">
            <a:extLst>
              <a:ext uri="{FF2B5EF4-FFF2-40B4-BE49-F238E27FC236}">
                <a16:creationId xmlns:a16="http://schemas.microsoft.com/office/drawing/2014/main" id="{CF003498-95B5-DBE9-339D-F339F63E621D}"/>
              </a:ext>
            </a:extLst>
          </p:cNvPr>
          <p:cNvPicPr>
            <a:picLocks noChangeAspect="1"/>
          </p:cNvPicPr>
          <p:nvPr/>
        </p:nvPicPr>
        <p:blipFill rotWithShape="1">
          <a:blip r:embed="rId2"/>
          <a:srcRect b="6512"/>
          <a:stretch/>
        </p:blipFill>
        <p:spPr>
          <a:xfrm>
            <a:off x="-1" y="2583727"/>
            <a:ext cx="6095999" cy="4274271"/>
          </a:xfrm>
          <a:prstGeom prst="rect">
            <a:avLst/>
          </a:prstGeom>
        </p:spPr>
      </p:pic>
      <p:cxnSp>
        <p:nvCxnSpPr>
          <p:cNvPr id="23" name="Straight Connector 22">
            <a:extLst>
              <a:ext uri="{FF2B5EF4-FFF2-40B4-BE49-F238E27FC236}">
                <a16:creationId xmlns:a16="http://schemas.microsoft.com/office/drawing/2014/main" id="{6355837D-AECC-45D7-82B2-8959A52F78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378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3B44E-DC0F-CE43-7FA0-64D37F2B3D5E}"/>
              </a:ext>
            </a:extLst>
          </p:cNvPr>
          <p:cNvSpPr>
            <a:spLocks noGrp="1"/>
          </p:cNvSpPr>
          <p:nvPr>
            <p:ph type="title"/>
          </p:nvPr>
        </p:nvSpPr>
        <p:spPr>
          <a:xfrm>
            <a:off x="761801" y="858982"/>
            <a:ext cx="9832176" cy="1432273"/>
          </a:xfrm>
        </p:spPr>
        <p:txBody>
          <a:bodyPr>
            <a:normAutofit fontScale="90000"/>
          </a:bodyPr>
          <a:lstStyle/>
          <a:p>
            <a:r>
              <a:rPr lang="en-US" dirty="0"/>
              <a:t>Observation 1: Based on Product Category</a:t>
            </a:r>
            <a:br>
              <a:rPr lang="en-US" dirty="0"/>
            </a:b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6AB9BF63-C8AE-142C-7792-7476A364EEE8}"/>
              </a:ext>
            </a:extLst>
          </p:cNvPr>
          <p:cNvPicPr>
            <a:picLocks noGrp="1" noChangeAspect="1"/>
          </p:cNvPicPr>
          <p:nvPr>
            <p:ph idx="1"/>
          </p:nvPr>
        </p:nvPicPr>
        <p:blipFill rotWithShape="1">
          <a:blip r:embed="rId2"/>
          <a:srcRect t="38246"/>
          <a:stretch/>
        </p:blipFill>
        <p:spPr>
          <a:xfrm>
            <a:off x="3394295" y="2560320"/>
            <a:ext cx="5918205" cy="3683726"/>
          </a:xfrm>
          <a:prstGeom prst="rect">
            <a:avLst/>
          </a:prstGeom>
        </p:spPr>
      </p:pic>
    </p:spTree>
    <p:extLst>
      <p:ext uri="{BB962C8B-B14F-4D97-AF65-F5344CB8AC3E}">
        <p14:creationId xmlns:p14="http://schemas.microsoft.com/office/powerpoint/2010/main" val="3481593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4C110CF4-FCE6-4781-76B5-37918D79F717}"/>
              </a:ext>
            </a:extLst>
          </p:cNvPr>
          <p:cNvPicPr>
            <a:picLocks noGrp="1" noChangeAspect="1"/>
          </p:cNvPicPr>
          <p:nvPr>
            <p:ph idx="1"/>
          </p:nvPr>
        </p:nvPicPr>
        <p:blipFill rotWithShape="1">
          <a:blip r:embed="rId2"/>
          <a:srcRect t="40146"/>
          <a:stretch/>
        </p:blipFill>
        <p:spPr>
          <a:xfrm>
            <a:off x="788126" y="3670663"/>
            <a:ext cx="10380663" cy="298463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888CA8F-7BF0-1B27-3643-3F8C834E44F7}"/>
              </a:ext>
            </a:extLst>
          </p:cNvPr>
          <p:cNvPicPr>
            <a:picLocks noChangeAspect="1"/>
          </p:cNvPicPr>
          <p:nvPr/>
        </p:nvPicPr>
        <p:blipFill rotWithShape="1">
          <a:blip r:embed="rId3"/>
          <a:srcRect t="38842"/>
          <a:stretch/>
        </p:blipFill>
        <p:spPr>
          <a:xfrm>
            <a:off x="1067493" y="582522"/>
            <a:ext cx="10057014" cy="2604815"/>
          </a:xfrm>
          <a:prstGeom prst="rect">
            <a:avLst/>
          </a:prstGeom>
        </p:spPr>
      </p:pic>
    </p:spTree>
    <p:extLst>
      <p:ext uri="{BB962C8B-B14F-4D97-AF65-F5344CB8AC3E}">
        <p14:creationId xmlns:p14="http://schemas.microsoft.com/office/powerpoint/2010/main" val="2158450736"/>
      </p:ext>
    </p:extLst>
  </p:cSld>
  <p:clrMapOvr>
    <a:masterClrMapping/>
  </p:clrMapOvr>
</p:sld>
</file>

<file path=ppt/theme/theme1.xml><?xml version="1.0" encoding="utf-8"?>
<a:theme xmlns:a="http://schemas.openxmlformats.org/drawingml/2006/main" name="BevelVTI">
  <a:themeElements>
    <a:clrScheme name="AnalogousFromLightSeedRightStep">
      <a:dk1>
        <a:srgbClr val="000000"/>
      </a:dk1>
      <a:lt1>
        <a:srgbClr val="FFFFFF"/>
      </a:lt1>
      <a:dk2>
        <a:srgbClr val="413424"/>
      </a:dk2>
      <a:lt2>
        <a:srgbClr val="E2E5E8"/>
      </a:lt2>
      <a:accent1>
        <a:srgbClr val="D19651"/>
      </a:accent1>
      <a:accent2>
        <a:srgbClr val="A9A64F"/>
      </a:accent2>
      <a:accent3>
        <a:srgbClr val="90AB63"/>
      </a:accent3>
      <a:accent4>
        <a:srgbClr val="66B253"/>
      </a:accent4>
      <a:accent5>
        <a:srgbClr val="58B46B"/>
      </a:accent5>
      <a:accent6>
        <a:srgbClr val="53B28E"/>
      </a:accent6>
      <a:hlink>
        <a:srgbClr val="6283AA"/>
      </a:hlink>
      <a:folHlink>
        <a:srgbClr val="7F7F7F"/>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docProps/app.xml><?xml version="1.0" encoding="utf-8"?>
<Properties xmlns="http://schemas.openxmlformats.org/officeDocument/2006/extended-properties" xmlns:vt="http://schemas.openxmlformats.org/officeDocument/2006/docPropsVTypes">
  <TotalTime>95</TotalTime>
  <Words>951</Words>
  <Application>Microsoft Macintosh PowerPoint</Application>
  <PresentationFormat>Widescreen</PresentationFormat>
  <Paragraphs>51</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Bierstadt</vt:lpstr>
      <vt:lpstr>Calibri</vt:lpstr>
      <vt:lpstr>Symbol</vt:lpstr>
      <vt:lpstr>BevelVTI</vt:lpstr>
      <vt:lpstr>Amazon Products Optimal Price Prediction</vt:lpstr>
      <vt:lpstr>Introduction</vt:lpstr>
      <vt:lpstr>Motivation</vt:lpstr>
      <vt:lpstr>Goal</vt:lpstr>
      <vt:lpstr>Methodology</vt:lpstr>
      <vt:lpstr>Feature Engineering</vt:lpstr>
      <vt:lpstr>Visualizations</vt:lpstr>
      <vt:lpstr>Observation 1: Based on Product Category </vt:lpstr>
      <vt:lpstr>PowerPoint Presentation</vt:lpstr>
      <vt:lpstr>PowerPoint Presentation</vt:lpstr>
      <vt:lpstr>Observation 2: Correlation between Features</vt:lpstr>
      <vt:lpstr>Observation 3: Product Ratings</vt:lpstr>
      <vt:lpstr>PowerPoint Presentation</vt:lpstr>
      <vt:lpstr>Observation 4: Product Rating</vt:lpstr>
      <vt:lpstr>PowerPoint Presentation</vt:lpstr>
      <vt:lpstr>Model Evaluation and Metrics</vt:lpstr>
      <vt:lpstr>Prediction of discounted price of products:</vt:lpstr>
      <vt:lpstr>Predicting Sentiment of Products based on Ratings:</vt:lpstr>
      <vt:lpstr>Result and Analysis</vt:lpstr>
      <vt:lpstr>Prediction of discounted price of products:</vt:lpstr>
      <vt:lpstr>Predicting Sentiment of products: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Products Optimal Price Prediction</dc:title>
  <dc:creator>Ananthakrishna Kalle</dc:creator>
  <cp:lastModifiedBy>Ananthakrishna Kalle</cp:lastModifiedBy>
  <cp:revision>1</cp:revision>
  <dcterms:created xsi:type="dcterms:W3CDTF">2023-12-11T02:09:14Z</dcterms:created>
  <dcterms:modified xsi:type="dcterms:W3CDTF">2023-12-11T03:44:22Z</dcterms:modified>
</cp:coreProperties>
</file>